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9" r:id="rId4"/>
    <p:sldId id="260" r:id="rId5"/>
    <p:sldId id="261" r:id="rId6"/>
    <p:sldId id="262" r:id="rId7"/>
    <p:sldId id="263" r:id="rId8"/>
    <p:sldId id="267" r:id="rId9"/>
    <p:sldId id="264" r:id="rId10"/>
    <p:sldId id="265" r:id="rId11"/>
    <p:sldId id="279" r:id="rId12"/>
    <p:sldId id="266" r:id="rId13"/>
    <p:sldId id="277" r:id="rId14"/>
    <p:sldId id="268" r:id="rId15"/>
    <p:sldId id="269" r:id="rId16"/>
    <p:sldId id="270" r:id="rId17"/>
    <p:sldId id="272" r:id="rId18"/>
    <p:sldId id="273" r:id="rId19"/>
    <p:sldId id="275" r:id="rId20"/>
    <p:sldId id="274" r:id="rId21"/>
    <p:sldId id="280" r:id="rId22"/>
    <p:sldId id="281"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9293D-F870-1945-BB71-BE02397CAEA3}" type="datetimeFigureOut">
              <a:rPr lang="en-US" smtClean="0"/>
              <a:t>5/15/15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213FD-B863-9446-B36E-BB123562A1F3}" type="slidenum">
              <a:rPr lang="en-US" smtClean="0"/>
              <a:t>‹#›</a:t>
            </a:fld>
            <a:endParaRPr lang="en-US"/>
          </a:p>
        </p:txBody>
      </p:sp>
    </p:spTree>
    <p:extLst>
      <p:ext uri="{BB962C8B-B14F-4D97-AF65-F5344CB8AC3E}">
        <p14:creationId xmlns:p14="http://schemas.microsoft.com/office/powerpoint/2010/main" val="1266335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Alfonsina</a:t>
            </a:r>
            <a:r>
              <a:rPr lang="en-US" dirty="0" smtClean="0"/>
              <a:t> </a:t>
            </a:r>
            <a:r>
              <a:rPr lang="en-US" dirty="0" err="1" smtClean="0"/>
              <a:t>tiene</a:t>
            </a:r>
            <a:r>
              <a:rPr lang="en-US" dirty="0" smtClean="0"/>
              <a:t> </a:t>
            </a:r>
            <a:r>
              <a:rPr lang="en-US" dirty="0" err="1" smtClean="0"/>
              <a:t>como</a:t>
            </a:r>
            <a:r>
              <a:rPr lang="en-US" dirty="0" smtClean="0"/>
              <a:t> </a:t>
            </a:r>
            <a:r>
              <a:rPr lang="en-US" dirty="0" err="1" smtClean="0"/>
              <a:t>proposito</a:t>
            </a:r>
            <a:r>
              <a:rPr lang="en-US" dirty="0" smtClean="0"/>
              <a:t> romper </a:t>
            </a:r>
            <a:r>
              <a:rPr lang="en-US" dirty="0" err="1" smtClean="0"/>
              <a:t>este</a:t>
            </a:r>
            <a:r>
              <a:rPr lang="en-US" dirty="0" smtClean="0"/>
              <a:t> </a:t>
            </a:r>
            <a:r>
              <a:rPr lang="en-US" dirty="0" err="1" smtClean="0"/>
              <a:t>modelo</a:t>
            </a:r>
            <a:r>
              <a:rPr lang="en-US" dirty="0" smtClean="0"/>
              <a:t> de “La </a:t>
            </a:r>
            <a:r>
              <a:rPr lang="en-US" dirty="0" err="1" smtClean="0"/>
              <a:t>Señorita</a:t>
            </a:r>
            <a:r>
              <a:rPr lang="en-US" dirty="0" smtClean="0"/>
              <a:t>”.</a:t>
            </a:r>
            <a:endParaRPr lang="en-US" dirty="0"/>
          </a:p>
        </p:txBody>
      </p:sp>
      <p:sp>
        <p:nvSpPr>
          <p:cNvPr id="4" name="Slide Number Placeholder 3"/>
          <p:cNvSpPr>
            <a:spLocks noGrp="1"/>
          </p:cNvSpPr>
          <p:nvPr>
            <p:ph type="sldNum" sz="quarter" idx="10"/>
          </p:nvPr>
        </p:nvSpPr>
        <p:spPr/>
        <p:txBody>
          <a:bodyPr/>
          <a:lstStyle/>
          <a:p>
            <a:fld id="{0F0213FD-B863-9446-B36E-BB123562A1F3}" type="slidenum">
              <a:rPr lang="en-US" smtClean="0"/>
              <a:t>7</a:t>
            </a:fld>
            <a:endParaRPr lang="en-US"/>
          </a:p>
        </p:txBody>
      </p:sp>
    </p:spTree>
    <p:extLst>
      <p:ext uri="{BB962C8B-B14F-4D97-AF65-F5344CB8AC3E}">
        <p14:creationId xmlns:p14="http://schemas.microsoft.com/office/powerpoint/2010/main" val="75924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 </a:t>
            </a:r>
            <a:r>
              <a:rPr lang="en-US" dirty="0" err="1" smtClean="0"/>
              <a:t>fue</a:t>
            </a:r>
            <a:r>
              <a:rPr lang="en-US" dirty="0" smtClean="0"/>
              <a:t> el </a:t>
            </a:r>
            <a:r>
              <a:rPr lang="en-US" dirty="0" err="1" smtClean="0"/>
              <a:t>poema</a:t>
            </a:r>
            <a:r>
              <a:rPr lang="en-US" dirty="0" smtClean="0"/>
              <a:t> </a:t>
            </a:r>
            <a:r>
              <a:rPr lang="en-US" dirty="0" err="1" smtClean="0"/>
              <a:t>que</a:t>
            </a:r>
            <a:r>
              <a:rPr lang="en-US" dirty="0" smtClean="0"/>
              <a:t> le </a:t>
            </a:r>
            <a:r>
              <a:rPr lang="en-US" dirty="0" err="1" smtClean="0"/>
              <a:t>dio</a:t>
            </a:r>
            <a:r>
              <a:rPr lang="en-US" dirty="0" smtClean="0"/>
              <a:t> </a:t>
            </a:r>
            <a:r>
              <a:rPr lang="en-US" dirty="0" err="1" smtClean="0"/>
              <a:t>más</a:t>
            </a:r>
            <a:r>
              <a:rPr lang="en-US" dirty="0" smtClean="0"/>
              <a:t> </a:t>
            </a:r>
            <a:r>
              <a:rPr lang="en-US" dirty="0" err="1" smtClean="0"/>
              <a:t>renombre</a:t>
            </a:r>
            <a:r>
              <a:rPr lang="en-US" dirty="0" smtClean="0"/>
              <a:t> </a:t>
            </a:r>
            <a:r>
              <a:rPr lang="en-US" dirty="0" err="1" smtClean="0"/>
              <a:t>ya</a:t>
            </a:r>
            <a:r>
              <a:rPr lang="en-US" dirty="0" smtClean="0"/>
              <a:t> </a:t>
            </a:r>
            <a:r>
              <a:rPr lang="en-US" dirty="0" err="1" smtClean="0"/>
              <a:t>que</a:t>
            </a:r>
            <a:r>
              <a:rPr lang="en-US" dirty="0" smtClean="0"/>
              <a:t> </a:t>
            </a:r>
            <a:r>
              <a:rPr lang="en-US" dirty="0" err="1" smtClean="0"/>
              <a:t>tiene</a:t>
            </a:r>
            <a:r>
              <a:rPr lang="en-US" dirty="0" smtClean="0"/>
              <a:t> similitudes</a:t>
            </a:r>
            <a:r>
              <a:rPr lang="en-US" baseline="0" dirty="0" smtClean="0"/>
              <a:t> con el </a:t>
            </a:r>
            <a:r>
              <a:rPr lang="en-US" baseline="0" dirty="0" err="1" smtClean="0"/>
              <a:t>poema</a:t>
            </a:r>
            <a:r>
              <a:rPr lang="en-US" baseline="0" dirty="0" smtClean="0"/>
              <a:t> de “Hombres </a:t>
            </a:r>
            <a:r>
              <a:rPr lang="en-US" baseline="0" dirty="0" err="1" smtClean="0"/>
              <a:t>Necios</a:t>
            </a:r>
            <a:r>
              <a:rPr lang="en-US" baseline="0" dirty="0" smtClean="0"/>
              <a:t>” de </a:t>
            </a:r>
            <a:r>
              <a:rPr lang="en-US" baseline="0" dirty="0" err="1" smtClean="0"/>
              <a:t>Sor</a:t>
            </a:r>
            <a:r>
              <a:rPr lang="en-US" baseline="0" dirty="0" smtClean="0"/>
              <a:t> Juana Ines de la Crus </a:t>
            </a:r>
            <a:r>
              <a:rPr lang="en-US" baseline="0" dirty="0" err="1" smtClean="0"/>
              <a:t>escrito</a:t>
            </a:r>
            <a:r>
              <a:rPr lang="en-US" baseline="0" dirty="0" smtClean="0"/>
              <a:t> en el </a:t>
            </a:r>
            <a:r>
              <a:rPr lang="en-US" baseline="0" dirty="0" err="1" smtClean="0"/>
              <a:t>siglo</a:t>
            </a:r>
            <a:r>
              <a:rPr lang="en-US" baseline="0" dirty="0" smtClean="0"/>
              <a:t> XVII. Ambos le </a:t>
            </a:r>
            <a:r>
              <a:rPr lang="en-US" baseline="0" dirty="0" err="1" smtClean="0"/>
              <a:t>reprochan</a:t>
            </a:r>
            <a:r>
              <a:rPr lang="en-US" baseline="0" dirty="0" smtClean="0"/>
              <a:t> al hombre la </a:t>
            </a:r>
            <a:r>
              <a:rPr lang="en-US" baseline="0" dirty="0" err="1" smtClean="0"/>
              <a:t>desigualdad</a:t>
            </a:r>
            <a:r>
              <a:rPr lang="en-US" baseline="0" dirty="0" smtClean="0"/>
              <a:t> </a:t>
            </a:r>
            <a:r>
              <a:rPr lang="en-US" baseline="0" dirty="0" err="1" smtClean="0"/>
              <a:t>que</a:t>
            </a:r>
            <a:r>
              <a:rPr lang="en-US" baseline="0" dirty="0" smtClean="0"/>
              <a:t> </a:t>
            </a:r>
            <a:r>
              <a:rPr lang="en-US" baseline="0" dirty="0" err="1" smtClean="0"/>
              <a:t>existe</a:t>
            </a:r>
            <a:r>
              <a:rPr lang="en-US" baseline="0" dirty="0" smtClean="0"/>
              <a:t> entre </a:t>
            </a:r>
            <a:r>
              <a:rPr lang="en-US" baseline="0" dirty="0" err="1" smtClean="0"/>
              <a:t>ellos</a:t>
            </a:r>
            <a:r>
              <a:rPr lang="en-US" baseline="0" dirty="0" smtClean="0"/>
              <a:t> ante </a:t>
            </a:r>
            <a:r>
              <a:rPr lang="en-US" baseline="0" dirty="0" err="1" smtClean="0"/>
              <a:t>sus</a:t>
            </a:r>
            <a:r>
              <a:rPr lang="en-US" baseline="0" dirty="0" smtClean="0"/>
              <a:t> </a:t>
            </a:r>
            <a:r>
              <a:rPr lang="en-US" baseline="0" dirty="0" err="1" smtClean="0"/>
              <a:t>exigencias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F0213FD-B863-9446-B36E-BB123562A1F3}" type="slidenum">
              <a:rPr lang="en-US" smtClean="0"/>
              <a:t>12</a:t>
            </a:fld>
            <a:endParaRPr lang="en-US"/>
          </a:p>
        </p:txBody>
      </p:sp>
    </p:spTree>
    <p:extLst>
      <p:ext uri="{BB962C8B-B14F-4D97-AF65-F5344CB8AC3E}">
        <p14:creationId xmlns:p14="http://schemas.microsoft.com/office/powerpoint/2010/main" val="218441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Habla</a:t>
            </a:r>
            <a:r>
              <a:rPr lang="en-US" dirty="0" smtClean="0"/>
              <a:t> </a:t>
            </a:r>
            <a:r>
              <a:rPr lang="en-US" dirty="0" err="1" smtClean="0"/>
              <a:t>sobre</a:t>
            </a:r>
            <a:r>
              <a:rPr lang="en-US" dirty="0" smtClean="0"/>
              <a:t> </a:t>
            </a:r>
            <a:r>
              <a:rPr lang="en-US" dirty="0" err="1" smtClean="0"/>
              <a:t>las</a:t>
            </a:r>
            <a:r>
              <a:rPr lang="en-US" baseline="0" dirty="0" smtClean="0"/>
              <a:t> </a:t>
            </a:r>
            <a:r>
              <a:rPr lang="en-US" baseline="0" dirty="0" err="1" smtClean="0"/>
              <a:t>diferencias</a:t>
            </a:r>
            <a:r>
              <a:rPr lang="en-US" baseline="0" dirty="0" smtClean="0"/>
              <a:t> del </a:t>
            </a:r>
            <a:r>
              <a:rPr lang="en-US" baseline="0" dirty="0" err="1" smtClean="0"/>
              <a:t>siglo</a:t>
            </a:r>
            <a:r>
              <a:rPr lang="en-US" baseline="0" dirty="0" smtClean="0"/>
              <a:t> XVII y XX. </a:t>
            </a:r>
            <a:endParaRPr lang="en-US" dirty="0"/>
          </a:p>
        </p:txBody>
      </p:sp>
      <p:sp>
        <p:nvSpPr>
          <p:cNvPr id="4" name="Slide Number Placeholder 3"/>
          <p:cNvSpPr>
            <a:spLocks noGrp="1"/>
          </p:cNvSpPr>
          <p:nvPr>
            <p:ph type="sldNum" sz="quarter" idx="10"/>
          </p:nvPr>
        </p:nvSpPr>
        <p:spPr/>
        <p:txBody>
          <a:bodyPr/>
          <a:lstStyle/>
          <a:p>
            <a:fld id="{0F0213FD-B863-9446-B36E-BB123562A1F3}" type="slidenum">
              <a:rPr lang="en-US" smtClean="0"/>
              <a:t>14</a:t>
            </a:fld>
            <a:endParaRPr lang="en-US"/>
          </a:p>
        </p:txBody>
      </p:sp>
    </p:spTree>
    <p:extLst>
      <p:ext uri="{BB962C8B-B14F-4D97-AF65-F5344CB8AC3E}">
        <p14:creationId xmlns:p14="http://schemas.microsoft.com/office/powerpoint/2010/main" val="405738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smtClean="0"/>
              <a:t>Es</a:t>
            </a:r>
            <a:r>
              <a:rPr lang="en-US" dirty="0" smtClean="0"/>
              <a:t> un </a:t>
            </a:r>
            <a:r>
              <a:rPr lang="en-US" dirty="0" err="1" smtClean="0"/>
              <a:t>poema</a:t>
            </a:r>
            <a:r>
              <a:rPr lang="en-US" dirty="0" smtClean="0"/>
              <a:t> de 59 versos </a:t>
            </a:r>
            <a:r>
              <a:rPr lang="en-US" dirty="0" err="1" smtClean="0"/>
              <a:t>distribuidos</a:t>
            </a:r>
            <a:r>
              <a:rPr lang="en-US" dirty="0" smtClean="0"/>
              <a:t> en 5 </a:t>
            </a:r>
            <a:r>
              <a:rPr lang="en-US" dirty="0" err="1" smtClean="0"/>
              <a:t>estrofas</a:t>
            </a:r>
            <a:r>
              <a:rPr lang="en-US" dirty="0" smtClean="0"/>
              <a:t>. </a:t>
            </a:r>
          </a:p>
          <a:p>
            <a:pPr marL="171450" indent="-171450">
              <a:buFont typeface="Arial"/>
              <a:buChar char="•"/>
            </a:pPr>
            <a:r>
              <a:rPr lang="en-US" dirty="0" smtClean="0"/>
              <a:t>Las </a:t>
            </a:r>
            <a:r>
              <a:rPr lang="en-US" dirty="0" err="1" smtClean="0"/>
              <a:t>primeras</a:t>
            </a:r>
            <a:r>
              <a:rPr lang="en-US" dirty="0" smtClean="0"/>
              <a:t> dos </a:t>
            </a:r>
            <a:r>
              <a:rPr lang="en-US" dirty="0" err="1" smtClean="0"/>
              <a:t>estrofas</a:t>
            </a:r>
            <a:r>
              <a:rPr lang="en-US" dirty="0" smtClean="0"/>
              <a:t> </a:t>
            </a:r>
            <a:r>
              <a:rPr lang="en-US" dirty="0" err="1" smtClean="0"/>
              <a:t>contienen</a:t>
            </a:r>
            <a:r>
              <a:rPr lang="en-US" baseline="0" dirty="0" smtClean="0"/>
              <a:t> </a:t>
            </a:r>
            <a:r>
              <a:rPr lang="en-US" baseline="0" dirty="0" err="1" smtClean="0"/>
              <a:t>siete</a:t>
            </a:r>
            <a:r>
              <a:rPr lang="en-US" baseline="0" dirty="0" smtClean="0"/>
              <a:t> versos </a:t>
            </a:r>
            <a:r>
              <a:rPr lang="en-US" baseline="0" dirty="0" err="1" smtClean="0"/>
              <a:t>cada</a:t>
            </a:r>
            <a:r>
              <a:rPr lang="en-US" baseline="0" dirty="0" smtClean="0"/>
              <a:t> </a:t>
            </a:r>
            <a:r>
              <a:rPr lang="en-US" baseline="0" dirty="0" err="1" smtClean="0"/>
              <a:t>una</a:t>
            </a:r>
            <a:r>
              <a:rPr lang="en-US" baseline="0" dirty="0" smtClean="0"/>
              <a:t>.</a:t>
            </a:r>
          </a:p>
          <a:p>
            <a:pPr marL="171450" indent="-171450">
              <a:buFont typeface="Arial"/>
              <a:buChar char="•"/>
            </a:pPr>
            <a:r>
              <a:rPr lang="en-US" baseline="0" dirty="0" smtClean="0"/>
              <a:t>Las </a:t>
            </a:r>
            <a:r>
              <a:rPr lang="en-US" baseline="0" dirty="0" err="1" smtClean="0"/>
              <a:t>siguientes</a:t>
            </a:r>
            <a:r>
              <a:rPr lang="en-US" baseline="0" dirty="0" smtClean="0"/>
              <a:t> dos son de </a:t>
            </a:r>
            <a:r>
              <a:rPr lang="en-US" baseline="0" dirty="0" err="1" smtClean="0"/>
              <a:t>doce</a:t>
            </a:r>
            <a:r>
              <a:rPr lang="en-US" baseline="0" dirty="0" smtClean="0"/>
              <a:t> y </a:t>
            </a:r>
            <a:r>
              <a:rPr lang="en-US" baseline="0" dirty="0" err="1" smtClean="0"/>
              <a:t>nueve</a:t>
            </a:r>
            <a:r>
              <a:rPr lang="en-US" baseline="0" dirty="0" smtClean="0"/>
              <a:t>.</a:t>
            </a:r>
          </a:p>
          <a:p>
            <a:pPr marL="171450" indent="-171450">
              <a:buFont typeface="Arial"/>
              <a:buChar char="•"/>
            </a:pPr>
            <a:r>
              <a:rPr lang="en-US" baseline="0" dirty="0" smtClean="0"/>
              <a:t>Y la </a:t>
            </a:r>
            <a:r>
              <a:rPr lang="en-US" baseline="0" dirty="0" err="1" smtClean="0"/>
              <a:t>ultima</a:t>
            </a:r>
            <a:r>
              <a:rPr lang="en-US" baseline="0" dirty="0" smtClean="0"/>
              <a:t> </a:t>
            </a:r>
            <a:r>
              <a:rPr lang="en-US" baseline="0" dirty="0" err="1" smtClean="0"/>
              <a:t>estrofa</a:t>
            </a:r>
            <a:r>
              <a:rPr lang="en-US" baseline="0" dirty="0" smtClean="0"/>
              <a:t> </a:t>
            </a:r>
            <a:r>
              <a:rPr lang="en-US" baseline="0" dirty="0" err="1" smtClean="0"/>
              <a:t>es</a:t>
            </a:r>
            <a:r>
              <a:rPr lang="en-US" baseline="0" dirty="0" smtClean="0"/>
              <a:t> de 24 versos.</a:t>
            </a:r>
          </a:p>
          <a:p>
            <a:pPr marL="171450" indent="-171450">
              <a:buFont typeface="Arial"/>
              <a:buChar char="•"/>
            </a:pPr>
            <a:r>
              <a:rPr lang="en-US" baseline="0" dirty="0" smtClean="0"/>
              <a:t>La </a:t>
            </a:r>
            <a:r>
              <a:rPr lang="en-US" baseline="0" dirty="0" err="1" smtClean="0"/>
              <a:t>rima</a:t>
            </a:r>
            <a:r>
              <a:rPr lang="en-US" baseline="0" dirty="0" smtClean="0"/>
              <a:t> del verso </a:t>
            </a:r>
            <a:r>
              <a:rPr lang="en-US" baseline="0" dirty="0" err="1" smtClean="0"/>
              <a:t>es</a:t>
            </a:r>
            <a:r>
              <a:rPr lang="en-US" baseline="0" dirty="0" smtClean="0"/>
              <a:t> </a:t>
            </a:r>
            <a:r>
              <a:rPr lang="en-US" baseline="0" dirty="0" err="1" smtClean="0"/>
              <a:t>asonante</a:t>
            </a:r>
            <a:r>
              <a:rPr lang="en-US" baseline="0" dirty="0" smtClean="0"/>
              <a:t> y </a:t>
            </a:r>
            <a:r>
              <a:rPr lang="en-US" baseline="0" dirty="0" err="1" smtClean="0"/>
              <a:t>es</a:t>
            </a:r>
            <a:r>
              <a:rPr lang="en-US" baseline="0" dirty="0" smtClean="0"/>
              <a:t> un </a:t>
            </a:r>
            <a:r>
              <a:rPr lang="en-US" baseline="0" dirty="0" err="1" smtClean="0"/>
              <a:t>poema</a:t>
            </a:r>
            <a:r>
              <a:rPr lang="en-US" baseline="0" dirty="0" smtClean="0"/>
              <a:t> </a:t>
            </a:r>
            <a:r>
              <a:rPr lang="en-US" baseline="0" dirty="0" err="1" smtClean="0"/>
              <a:t>libre</a:t>
            </a:r>
            <a:r>
              <a:rPr lang="en-US" baseline="0" dirty="0" smtClean="0"/>
              <a:t>.</a:t>
            </a:r>
          </a:p>
          <a:p>
            <a:pPr marL="171450" indent="-171450">
              <a:buFont typeface="Arial"/>
              <a:buChar char="•"/>
            </a:pPr>
            <a:r>
              <a:rPr lang="en-US" baseline="0" dirty="0" smtClean="0"/>
              <a:t>Los versos son </a:t>
            </a:r>
            <a:r>
              <a:rPr lang="en-US" baseline="0" dirty="0" err="1" smtClean="0"/>
              <a:t>exasilabos</a:t>
            </a:r>
            <a:r>
              <a:rPr lang="en-US" baseline="0" dirty="0" smtClean="0"/>
              <a:t>, </a:t>
            </a:r>
            <a:r>
              <a:rPr lang="en-US" baseline="0" dirty="0" err="1" smtClean="0"/>
              <a:t>es</a:t>
            </a:r>
            <a:r>
              <a:rPr lang="en-US" baseline="0" dirty="0" smtClean="0"/>
              <a:t> </a:t>
            </a:r>
            <a:r>
              <a:rPr lang="en-US" baseline="0" dirty="0" err="1" smtClean="0"/>
              <a:t>decir</a:t>
            </a:r>
            <a:r>
              <a:rPr lang="en-US" baseline="0" dirty="0" smtClean="0"/>
              <a:t> de </a:t>
            </a:r>
            <a:r>
              <a:rPr lang="en-US" baseline="0" dirty="0" err="1" smtClean="0"/>
              <a:t>seis</a:t>
            </a:r>
            <a:r>
              <a:rPr lang="en-US" baseline="0" dirty="0" smtClean="0"/>
              <a:t> </a:t>
            </a:r>
            <a:r>
              <a:rPr lang="en-US" baseline="0" dirty="0" err="1" smtClean="0"/>
              <a:t>silabas</a:t>
            </a:r>
            <a:r>
              <a:rPr lang="en-US" baseline="0" dirty="0" smtClean="0"/>
              <a:t> ( arte </a:t>
            </a:r>
            <a:r>
              <a:rPr lang="en-US" baseline="0" dirty="0" err="1" smtClean="0"/>
              <a:t>menor</a:t>
            </a:r>
            <a:r>
              <a:rPr lang="en-US" baseline="0" dirty="0" smtClean="0"/>
              <a:t>).</a:t>
            </a:r>
          </a:p>
        </p:txBody>
      </p:sp>
      <p:sp>
        <p:nvSpPr>
          <p:cNvPr id="4" name="Slide Number Placeholder 3"/>
          <p:cNvSpPr>
            <a:spLocks noGrp="1"/>
          </p:cNvSpPr>
          <p:nvPr>
            <p:ph type="sldNum" sz="quarter" idx="10"/>
          </p:nvPr>
        </p:nvSpPr>
        <p:spPr/>
        <p:txBody>
          <a:bodyPr/>
          <a:lstStyle/>
          <a:p>
            <a:fld id="{0F0213FD-B863-9446-B36E-BB123562A1F3}" type="slidenum">
              <a:rPr lang="en-US" smtClean="0"/>
              <a:t>15</a:t>
            </a:fld>
            <a:endParaRPr lang="en-US"/>
          </a:p>
        </p:txBody>
      </p:sp>
    </p:spTree>
    <p:extLst>
      <p:ext uri="{BB962C8B-B14F-4D97-AF65-F5344CB8AC3E}">
        <p14:creationId xmlns:p14="http://schemas.microsoft.com/office/powerpoint/2010/main" val="20089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5/15/15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www.educ.ar/recursos/ver?rec_id=70048" TargetMode="External"/><Relationship Id="rId4" Type="http://schemas.openxmlformats.org/officeDocument/2006/relationships/hyperlink" Target="http://www.humanidades.uach.cl/documentos_linguisticos/document.php?id=90" TargetMode="External"/><Relationship Id="rId5" Type="http://schemas.openxmlformats.org/officeDocument/2006/relationships/hyperlink" Target="http://allpoetry.com/Hombre-Pequeito" TargetMode="External"/><Relationship Id="rId6" Type="http://schemas.openxmlformats.org/officeDocument/2006/relationships/hyperlink" Target="http://www.public.asu.edu/~sev1987/Letrasfem/n_especial.html" TargetMode="External"/><Relationship Id="rId7" Type="http://schemas.openxmlformats.org/officeDocument/2006/relationships/hyperlink" Target="http://www.rae.es/" TargetMode="External"/><Relationship Id="rId8" Type="http://schemas.openxmlformats.org/officeDocument/2006/relationships/hyperlink" Target="http://mispoetas-cani.blogspot.com/2008/06/la-que-comprende-alfonsina-storni.html" TargetMode="External"/><Relationship Id="rId1" Type="http://schemas.openxmlformats.org/officeDocument/2006/relationships/slideLayout" Target="../slideLayouts/slideLayout2.xml"/><Relationship Id="rId2" Type="http://schemas.openxmlformats.org/officeDocument/2006/relationships/hyperlink" Target="http://cvc.cervantes.es/actcult/storni/biografia.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udadseva.com/textos/poesia/ha/storni/tumequi.htm" TargetMode="External"/><Relationship Id="rId3" Type="http://schemas.openxmlformats.org/officeDocument/2006/relationships/hyperlink" Target="http://cvc.cervantes.es/lengua/thesaurus/pdf/48/TH_48_002_104_0.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158" y="1508981"/>
            <a:ext cx="6687630" cy="2713385"/>
          </a:xfrm>
        </p:spPr>
        <p:txBody>
          <a:bodyPr/>
          <a:lstStyle/>
          <a:p>
            <a:pPr algn="ctr"/>
            <a:r>
              <a:rPr lang="es-ES_tradnl" sz="6000" b="1" dirty="0" smtClean="0"/>
              <a:t>La representación del feminismo en Alfonsina Storni.</a:t>
            </a:r>
            <a:endParaRPr lang="es-ES_tradnl" sz="6000" b="1" dirty="0"/>
          </a:p>
        </p:txBody>
      </p:sp>
      <p:sp>
        <p:nvSpPr>
          <p:cNvPr id="3" name="Subtitle 2"/>
          <p:cNvSpPr>
            <a:spLocks noGrp="1"/>
          </p:cNvSpPr>
          <p:nvPr>
            <p:ph type="subTitle" idx="1"/>
          </p:nvPr>
        </p:nvSpPr>
        <p:spPr/>
        <p:txBody>
          <a:bodyPr/>
          <a:lstStyle/>
          <a:p>
            <a:pPr algn="r"/>
            <a:r>
              <a:rPr lang="en-US" dirty="0" err="1" smtClean="0"/>
              <a:t>Por</a:t>
            </a:r>
            <a:r>
              <a:rPr lang="en-US" dirty="0" smtClean="0"/>
              <a:t>: Ana Oropeza</a:t>
            </a:r>
          </a:p>
          <a:p>
            <a:pPr algn="r"/>
            <a:r>
              <a:rPr lang="en-US" dirty="0" smtClean="0"/>
              <a:t>WLC 400 Primavera 2015</a:t>
            </a:r>
            <a:endParaRPr lang="en-US" dirty="0"/>
          </a:p>
        </p:txBody>
      </p:sp>
    </p:spTree>
    <p:extLst>
      <p:ext uri="{BB962C8B-B14F-4D97-AF65-F5344CB8AC3E}">
        <p14:creationId xmlns:p14="http://schemas.microsoft.com/office/powerpoint/2010/main" val="29775634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70000" lnSpcReduction="20000"/>
          </a:bodyPr>
          <a:lstStyle/>
          <a:p>
            <a:pPr>
              <a:buFont typeface="Arial"/>
              <a:buChar char="•"/>
            </a:pPr>
            <a:r>
              <a:rPr lang="es-ES_tradnl" dirty="0" smtClean="0"/>
              <a:t>A la edad de catorce años formó parte de una compañía teatral la cual era dirigida por </a:t>
            </a:r>
            <a:r>
              <a:rPr lang="es-ES_tradnl" i="1" dirty="0" smtClean="0"/>
              <a:t>Manuel Cordero </a:t>
            </a:r>
            <a:r>
              <a:rPr lang="es-ES_tradnl" dirty="0" smtClean="0"/>
              <a:t>y viajo dentro de la Argentina.</a:t>
            </a:r>
          </a:p>
          <a:p>
            <a:pPr>
              <a:buFont typeface="Arial"/>
              <a:buChar char="•"/>
            </a:pPr>
            <a:r>
              <a:rPr lang="es-ES_tradnl" dirty="0" smtClean="0"/>
              <a:t>En 1910 Se recibió de maestra normalista.</a:t>
            </a:r>
          </a:p>
          <a:p>
            <a:pPr>
              <a:buFont typeface="Arial"/>
              <a:buChar char="•"/>
            </a:pPr>
            <a:r>
              <a:rPr lang="es-ES_tradnl" dirty="0" smtClean="0"/>
              <a:t>Trabajó para una revista local donde comenzó </a:t>
            </a:r>
            <a:r>
              <a:rPr lang="es-ES_tradnl" dirty="0"/>
              <a:t>escribir y a publicar sus </a:t>
            </a:r>
            <a:r>
              <a:rPr lang="es-ES_tradnl" dirty="0" smtClean="0"/>
              <a:t>escritos. </a:t>
            </a:r>
          </a:p>
          <a:p>
            <a:pPr>
              <a:buFont typeface="Arial"/>
              <a:buChar char="•"/>
            </a:pPr>
            <a:r>
              <a:rPr lang="es-ES_tradnl" dirty="0" smtClean="0"/>
              <a:t>A sus veinte años quedo embarazada de un hombre veinticinco años mayor que ella y el cual era casado. </a:t>
            </a:r>
          </a:p>
          <a:p>
            <a:pPr>
              <a:buFont typeface="Arial"/>
              <a:buChar char="•"/>
            </a:pPr>
            <a:r>
              <a:rPr lang="es-ES_tradnl" dirty="0"/>
              <a:t>Storni se mudó a Buenos Aires, Argentina junto a su hijo Alejandro.</a:t>
            </a:r>
          </a:p>
          <a:p>
            <a:pPr>
              <a:buFont typeface="Arial"/>
              <a:buChar char="•"/>
            </a:pPr>
            <a:r>
              <a:rPr lang="es-ES_tradnl" dirty="0"/>
              <a:t>El mudarse a esta nueva </a:t>
            </a:r>
            <a:r>
              <a:rPr lang="es-ES_tradnl" dirty="0" smtClean="0"/>
              <a:t>ciudad,  </a:t>
            </a:r>
            <a:r>
              <a:rPr lang="es-ES_tradnl" dirty="0"/>
              <a:t>Storni sabe que se enfrentara a fuertes criticas para eso ella toma la fuerza necesaria para afrontar los problemas que se le presentaran como mujer y madre soltera ante los prejuicios morales de la sociedad que ve eso como inaceptable.</a:t>
            </a:r>
            <a:endParaRPr lang="en-US" dirty="0"/>
          </a:p>
          <a:p>
            <a:pPr>
              <a:buFont typeface="Arial"/>
              <a:buChar char="•"/>
            </a:pPr>
            <a:endParaRPr lang="es-ES_tradnl" dirty="0"/>
          </a:p>
        </p:txBody>
      </p:sp>
    </p:spTree>
    <p:extLst>
      <p:ext uri="{BB962C8B-B14F-4D97-AF65-F5344CB8AC3E}">
        <p14:creationId xmlns:p14="http://schemas.microsoft.com/office/powerpoint/2010/main" val="1636522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70000" lnSpcReduction="20000"/>
          </a:bodyPr>
          <a:lstStyle/>
          <a:p>
            <a:pPr>
              <a:buFont typeface="Arial"/>
              <a:buChar char="•"/>
            </a:pPr>
            <a:r>
              <a:rPr lang="es-ES_tradnl" dirty="0"/>
              <a:t>Su llegada a Buenos Aires no fue fácil pero gracias a su gran talento e interés  hacia la escritura pudo trabajar en muchos lugares para sustentar a su hijo</a:t>
            </a:r>
            <a:r>
              <a:rPr lang="en-US" dirty="0"/>
              <a:t> </a:t>
            </a:r>
          </a:p>
          <a:p>
            <a:pPr>
              <a:buFont typeface="Arial"/>
              <a:buChar char="•"/>
            </a:pPr>
            <a:r>
              <a:rPr lang="es-ES_tradnl" dirty="0"/>
              <a:t>  </a:t>
            </a:r>
            <a:r>
              <a:rPr lang="es-ES_tradnl" dirty="0" smtClean="0"/>
              <a:t>En 1916 </a:t>
            </a:r>
            <a:r>
              <a:rPr lang="es-ES_tradnl" dirty="0"/>
              <a:t>gracias a su gran talento al escribir poesía vio la escritura como una profesión y así logró publicar su primer libro, el cual no tuvo mucho éxito. No fue hasta su segunda publicación, titulada </a:t>
            </a:r>
            <a:r>
              <a:rPr lang="es-ES_tradnl" i="1" dirty="0"/>
              <a:t>La inquietud del rosal</a:t>
            </a:r>
            <a:r>
              <a:rPr lang="es-ES_tradnl" dirty="0"/>
              <a:t>, la cual le ayudó a establecer ciertas relaciones con intelectuales gracias a su interesante contenido</a:t>
            </a:r>
          </a:p>
          <a:p>
            <a:pPr>
              <a:buFont typeface="Arial"/>
              <a:buChar char="•"/>
            </a:pPr>
            <a:r>
              <a:rPr lang="es-ES_tradnl" dirty="0"/>
              <a:t>1918 </a:t>
            </a:r>
            <a:r>
              <a:rPr lang="es-ES_tradnl" i="1" dirty="0"/>
              <a:t>“Tú me quieres blanca”, El dulce daño</a:t>
            </a:r>
            <a:r>
              <a:rPr lang="en-US" i="1" dirty="0"/>
              <a:t> </a:t>
            </a:r>
          </a:p>
          <a:p>
            <a:pPr>
              <a:buFont typeface="Arial"/>
              <a:buChar char="•"/>
            </a:pPr>
            <a:r>
              <a:rPr lang="es-ES_tradnl" dirty="0"/>
              <a:t>Pero en 1919 su fama crece ya que obtiene posiciones importantes en revistas como </a:t>
            </a:r>
            <a:r>
              <a:rPr lang="es-ES_tradnl" i="1" dirty="0"/>
              <a:t>La Nota </a:t>
            </a:r>
            <a:r>
              <a:rPr lang="es-ES_tradnl" dirty="0"/>
              <a:t>y en </a:t>
            </a:r>
            <a:r>
              <a:rPr lang="es-ES_tradnl" i="1" dirty="0"/>
              <a:t>La Nación </a:t>
            </a:r>
            <a:r>
              <a:rPr lang="es-ES_tradnl" dirty="0"/>
              <a:t>en las cuales se le da la oportunidad de expresar sus ideas a través del seudónimo de </a:t>
            </a:r>
            <a:r>
              <a:rPr lang="es-ES_tradnl" i="1" dirty="0"/>
              <a:t>Tao Lao. </a:t>
            </a:r>
            <a:r>
              <a:rPr lang="es-ES_tradnl" dirty="0"/>
              <a:t>En esta sección del periódico ella defiende los derechos de la mujer y difunde su mensaje a través de sus poemas</a:t>
            </a:r>
            <a:r>
              <a:rPr lang="en-US" dirty="0"/>
              <a:t> </a:t>
            </a:r>
          </a:p>
          <a:p>
            <a:endParaRPr lang="en-US" dirty="0"/>
          </a:p>
        </p:txBody>
      </p:sp>
    </p:spTree>
    <p:extLst>
      <p:ext uri="{BB962C8B-B14F-4D97-AF65-F5344CB8AC3E}">
        <p14:creationId xmlns:p14="http://schemas.microsoft.com/office/powerpoint/2010/main" val="54357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b="1" dirty="0"/>
          </a:p>
        </p:txBody>
      </p:sp>
      <p:sp>
        <p:nvSpPr>
          <p:cNvPr id="5" name="Text Placeholder 4"/>
          <p:cNvSpPr>
            <a:spLocks noGrp="1"/>
          </p:cNvSpPr>
          <p:nvPr>
            <p:ph type="body" idx="1"/>
          </p:nvPr>
        </p:nvSpPr>
        <p:spPr/>
        <p:txBody>
          <a:bodyPr>
            <a:noAutofit/>
          </a:bodyPr>
          <a:lstStyle/>
          <a:p>
            <a:r>
              <a:rPr lang="es-ES_tradnl" sz="2800" b="1" dirty="0"/>
              <a:t>“</a:t>
            </a:r>
            <a:r>
              <a:rPr lang="es-ES_tradnl" sz="2800" b="1" dirty="0" smtClean="0"/>
              <a:t>Tú me </a:t>
            </a:r>
            <a:r>
              <a:rPr lang="es-ES_tradnl" sz="2800" b="1" dirty="0"/>
              <a:t>quieres blanca”</a:t>
            </a:r>
            <a:endParaRPr lang="en-US" sz="2800" dirty="0"/>
          </a:p>
        </p:txBody>
      </p:sp>
      <p:pic>
        <p:nvPicPr>
          <p:cNvPr id="9" name="Content Placeholder 8"/>
          <p:cNvPicPr>
            <a:picLocks noGrp="1" noChangeAspect="1"/>
          </p:cNvPicPr>
          <p:nvPr>
            <p:ph sz="half" idx="2"/>
          </p:nvPr>
        </p:nvPicPr>
        <p:blipFill>
          <a:blip r:embed="rId3"/>
          <a:srcRect t="11983" b="11983"/>
          <a:stretch>
            <a:fillRect/>
          </a:stretch>
        </p:blipFill>
        <p:spPr/>
      </p:pic>
      <p:sp>
        <p:nvSpPr>
          <p:cNvPr id="7" name="Text Placeholder 6"/>
          <p:cNvSpPr>
            <a:spLocks noGrp="1"/>
          </p:cNvSpPr>
          <p:nvPr>
            <p:ph type="body" sz="quarter" idx="3"/>
          </p:nvPr>
        </p:nvSpPr>
        <p:spPr/>
        <p:txBody>
          <a:bodyPr>
            <a:normAutofit/>
          </a:bodyPr>
          <a:lstStyle/>
          <a:p>
            <a:r>
              <a:rPr lang="en-US" sz="2800" dirty="0" smtClean="0"/>
              <a:t>“Hombres </a:t>
            </a:r>
            <a:r>
              <a:rPr lang="en-US" sz="2800" dirty="0" err="1" smtClean="0"/>
              <a:t>Necíos</a:t>
            </a:r>
            <a:r>
              <a:rPr lang="en-US" sz="2800" dirty="0" smtClean="0"/>
              <a:t>”</a:t>
            </a:r>
            <a:endParaRPr lang="en-US" sz="2800" dirty="0"/>
          </a:p>
        </p:txBody>
      </p:sp>
      <p:pic>
        <p:nvPicPr>
          <p:cNvPr id="13" name="Picture 12"/>
          <p:cNvPicPr>
            <a:picLocks noChangeAspect="1"/>
          </p:cNvPicPr>
          <p:nvPr/>
        </p:nvPicPr>
        <p:blipFill>
          <a:blip r:embed="rId4"/>
          <a:stretch>
            <a:fillRect/>
          </a:stretch>
        </p:blipFill>
        <p:spPr>
          <a:xfrm>
            <a:off x="4930247" y="2120900"/>
            <a:ext cx="3632200" cy="3670300"/>
          </a:xfrm>
          <a:prstGeom prst="rect">
            <a:avLst/>
          </a:prstGeom>
        </p:spPr>
      </p:pic>
    </p:spTree>
    <p:extLst>
      <p:ext uri="{BB962C8B-B14F-4D97-AF65-F5344CB8AC3E}">
        <p14:creationId xmlns:p14="http://schemas.microsoft.com/office/powerpoint/2010/main" val="30292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Text Placeholder 10"/>
          <p:cNvSpPr>
            <a:spLocks noGrp="1"/>
          </p:cNvSpPr>
          <p:nvPr>
            <p:ph type="body" idx="1"/>
          </p:nvPr>
        </p:nvSpPr>
        <p:spPr/>
        <p:txBody>
          <a:bodyPr>
            <a:normAutofit fontScale="92500"/>
          </a:bodyPr>
          <a:lstStyle/>
          <a:p>
            <a:r>
              <a:rPr lang="es-ES_tradnl" b="1" dirty="0"/>
              <a:t>“Tú me quieres blanca” 1918</a:t>
            </a:r>
            <a:endParaRPr lang="en-US" dirty="0"/>
          </a:p>
        </p:txBody>
      </p:sp>
      <p:sp>
        <p:nvSpPr>
          <p:cNvPr id="8" name="Content Placeholder 7"/>
          <p:cNvSpPr>
            <a:spLocks noGrp="1"/>
          </p:cNvSpPr>
          <p:nvPr>
            <p:ph sz="half" idx="2"/>
          </p:nvPr>
        </p:nvSpPr>
        <p:spPr/>
        <p:txBody>
          <a:bodyPr/>
          <a:lstStyle/>
          <a:p>
            <a:pPr marL="0" indent="0" algn="ctr">
              <a:lnSpc>
                <a:spcPct val="50000"/>
              </a:lnSpc>
              <a:buNone/>
            </a:pPr>
            <a:r>
              <a:rPr lang="es-ES_tradnl" sz="2000" b="1" dirty="0">
                <a:solidFill>
                  <a:srgbClr val="000000"/>
                </a:solidFill>
                <a:latin typeface="Times New Roman"/>
                <a:cs typeface="Times New Roman"/>
              </a:rPr>
              <a:t>Tú me quieres alba, </a:t>
            </a:r>
          </a:p>
          <a:p>
            <a:pPr marL="0" indent="0" algn="ctr">
              <a:lnSpc>
                <a:spcPct val="50000"/>
              </a:lnSpc>
              <a:buNone/>
            </a:pPr>
            <a:r>
              <a:rPr lang="es-ES_tradnl" sz="2000" b="1" dirty="0">
                <a:solidFill>
                  <a:srgbClr val="000000"/>
                </a:solidFill>
                <a:latin typeface="Times New Roman"/>
                <a:cs typeface="Times New Roman"/>
              </a:rPr>
              <a:t>me quieres de espumas, </a:t>
            </a:r>
          </a:p>
          <a:p>
            <a:pPr marL="0" indent="0" algn="ctr">
              <a:lnSpc>
                <a:spcPct val="50000"/>
              </a:lnSpc>
              <a:buNone/>
            </a:pPr>
            <a:r>
              <a:rPr lang="es-ES_tradnl" sz="2000" b="1" dirty="0">
                <a:solidFill>
                  <a:srgbClr val="000000"/>
                </a:solidFill>
                <a:latin typeface="Times New Roman"/>
                <a:cs typeface="Times New Roman"/>
              </a:rPr>
              <a:t>me quieres de nácar. </a:t>
            </a:r>
          </a:p>
          <a:p>
            <a:pPr marL="0" indent="0" algn="ctr">
              <a:lnSpc>
                <a:spcPct val="50000"/>
              </a:lnSpc>
              <a:buNone/>
            </a:pPr>
            <a:r>
              <a:rPr lang="es-ES_tradnl" sz="2000" b="1" dirty="0">
                <a:solidFill>
                  <a:srgbClr val="000000"/>
                </a:solidFill>
                <a:latin typeface="Times New Roman"/>
                <a:cs typeface="Times New Roman"/>
              </a:rPr>
              <a:t>Que sea azucena </a:t>
            </a:r>
          </a:p>
          <a:p>
            <a:pPr marL="0" indent="0" algn="ctr">
              <a:lnSpc>
                <a:spcPct val="50000"/>
              </a:lnSpc>
              <a:buNone/>
            </a:pPr>
            <a:r>
              <a:rPr lang="es-ES_tradnl" sz="2000" b="1" dirty="0">
                <a:solidFill>
                  <a:srgbClr val="000000"/>
                </a:solidFill>
                <a:latin typeface="Times New Roman"/>
                <a:cs typeface="Times New Roman"/>
              </a:rPr>
              <a:t>Sobre todas, casta. </a:t>
            </a:r>
          </a:p>
          <a:p>
            <a:pPr marL="0" indent="0" algn="ctr">
              <a:lnSpc>
                <a:spcPct val="50000"/>
              </a:lnSpc>
              <a:buNone/>
            </a:pPr>
            <a:r>
              <a:rPr lang="es-ES_tradnl" sz="2000" b="1" dirty="0">
                <a:solidFill>
                  <a:srgbClr val="000000"/>
                </a:solidFill>
                <a:latin typeface="Times New Roman"/>
                <a:cs typeface="Times New Roman"/>
              </a:rPr>
              <a:t>De perfume tenue. </a:t>
            </a:r>
          </a:p>
          <a:p>
            <a:pPr marL="0" indent="0" algn="ctr">
              <a:lnSpc>
                <a:spcPct val="50000"/>
              </a:lnSpc>
              <a:buNone/>
            </a:pPr>
            <a:r>
              <a:rPr lang="es-ES_tradnl" sz="2000" b="1" dirty="0">
                <a:solidFill>
                  <a:srgbClr val="000000"/>
                </a:solidFill>
                <a:latin typeface="Times New Roman"/>
                <a:cs typeface="Times New Roman"/>
              </a:rPr>
              <a:t>Corola cerrada .</a:t>
            </a:r>
          </a:p>
          <a:p>
            <a:endParaRPr lang="en-US" dirty="0"/>
          </a:p>
        </p:txBody>
      </p:sp>
      <p:sp>
        <p:nvSpPr>
          <p:cNvPr id="12" name="Text Placeholder 11"/>
          <p:cNvSpPr>
            <a:spLocks noGrp="1"/>
          </p:cNvSpPr>
          <p:nvPr>
            <p:ph type="body" sz="quarter" idx="3"/>
          </p:nvPr>
        </p:nvSpPr>
        <p:spPr>
          <a:xfrm>
            <a:off x="4930247" y="1711383"/>
            <a:ext cx="3200400" cy="584035"/>
          </a:xfrm>
        </p:spPr>
        <p:txBody>
          <a:bodyPr/>
          <a:lstStyle/>
          <a:p>
            <a:r>
              <a:rPr lang="en-US" sz="2400" dirty="0"/>
              <a:t>“Hombres </a:t>
            </a:r>
            <a:r>
              <a:rPr lang="en-US" sz="2400" dirty="0" err="1"/>
              <a:t>Necíos</a:t>
            </a:r>
            <a:r>
              <a:rPr lang="en-US" sz="2400" dirty="0"/>
              <a:t>”</a:t>
            </a:r>
          </a:p>
          <a:p>
            <a:endParaRPr lang="en-US" dirty="0"/>
          </a:p>
        </p:txBody>
      </p:sp>
      <p:sp>
        <p:nvSpPr>
          <p:cNvPr id="13" name="Content Placeholder 12"/>
          <p:cNvSpPr>
            <a:spLocks noGrp="1"/>
          </p:cNvSpPr>
          <p:nvPr>
            <p:ph sz="quarter" idx="4"/>
          </p:nvPr>
        </p:nvSpPr>
        <p:spPr/>
        <p:txBody>
          <a:bodyPr/>
          <a:lstStyle/>
          <a:p>
            <a:pPr marL="0" indent="0" algn="ctr">
              <a:buNone/>
            </a:pPr>
            <a:r>
              <a:rPr lang="en-US" b="1" dirty="0">
                <a:latin typeface="Times New Roman"/>
                <a:cs typeface="Times New Roman"/>
              </a:rPr>
              <a:t>Hombres </a:t>
            </a:r>
            <a:r>
              <a:rPr lang="en-US" b="1" dirty="0" err="1">
                <a:latin typeface="Times New Roman"/>
                <a:cs typeface="Times New Roman"/>
              </a:rPr>
              <a:t>necios</a:t>
            </a:r>
            <a:r>
              <a:rPr lang="en-US" b="1" dirty="0">
                <a:latin typeface="Times New Roman"/>
                <a:cs typeface="Times New Roman"/>
              </a:rPr>
              <a:t> </a:t>
            </a:r>
            <a:r>
              <a:rPr lang="en-US" b="1" dirty="0" err="1">
                <a:latin typeface="Times New Roman"/>
                <a:cs typeface="Times New Roman"/>
              </a:rPr>
              <a:t>que</a:t>
            </a:r>
            <a:r>
              <a:rPr lang="en-US" b="1" dirty="0">
                <a:latin typeface="Times New Roman"/>
                <a:cs typeface="Times New Roman"/>
              </a:rPr>
              <a:t> </a:t>
            </a:r>
            <a:r>
              <a:rPr lang="en-US" b="1" dirty="0" err="1">
                <a:latin typeface="Times New Roman"/>
                <a:cs typeface="Times New Roman"/>
              </a:rPr>
              <a:t>acusáis</a:t>
            </a:r>
            <a:endParaRPr lang="en-US" b="1" dirty="0">
              <a:latin typeface="Times New Roman"/>
              <a:cs typeface="Times New Roman"/>
            </a:endParaRPr>
          </a:p>
          <a:p>
            <a:pPr marL="0" indent="0" algn="ctr">
              <a:buNone/>
            </a:pPr>
            <a:r>
              <a:rPr lang="en-US" b="1" dirty="0">
                <a:latin typeface="Times New Roman"/>
                <a:cs typeface="Times New Roman"/>
              </a:rPr>
              <a:t>a la </a:t>
            </a:r>
            <a:r>
              <a:rPr lang="en-US" b="1" dirty="0" err="1">
                <a:latin typeface="Times New Roman"/>
                <a:cs typeface="Times New Roman"/>
              </a:rPr>
              <a:t>mujer</a:t>
            </a:r>
            <a:r>
              <a:rPr lang="en-US" b="1" dirty="0">
                <a:latin typeface="Times New Roman"/>
                <a:cs typeface="Times New Roman"/>
              </a:rPr>
              <a:t> sin </a:t>
            </a:r>
            <a:r>
              <a:rPr lang="en-US" b="1" dirty="0" err="1">
                <a:latin typeface="Times New Roman"/>
                <a:cs typeface="Times New Roman"/>
              </a:rPr>
              <a:t>razón</a:t>
            </a:r>
            <a:r>
              <a:rPr lang="en-US" b="1" dirty="0">
                <a:latin typeface="Times New Roman"/>
                <a:cs typeface="Times New Roman"/>
              </a:rPr>
              <a:t>,</a:t>
            </a:r>
          </a:p>
          <a:p>
            <a:pPr marL="0" indent="0" algn="ctr">
              <a:buNone/>
            </a:pPr>
            <a:r>
              <a:rPr lang="en-US" b="1" dirty="0">
                <a:latin typeface="Times New Roman"/>
                <a:cs typeface="Times New Roman"/>
              </a:rPr>
              <a:t>sin </a:t>
            </a:r>
            <a:r>
              <a:rPr lang="en-US" b="1" dirty="0" err="1">
                <a:latin typeface="Times New Roman"/>
                <a:cs typeface="Times New Roman"/>
              </a:rPr>
              <a:t>ver</a:t>
            </a:r>
            <a:r>
              <a:rPr lang="en-US" b="1" dirty="0">
                <a:latin typeface="Times New Roman"/>
                <a:cs typeface="Times New Roman"/>
              </a:rPr>
              <a:t> </a:t>
            </a:r>
            <a:r>
              <a:rPr lang="en-US" b="1" dirty="0" err="1">
                <a:latin typeface="Times New Roman"/>
                <a:cs typeface="Times New Roman"/>
              </a:rPr>
              <a:t>que</a:t>
            </a:r>
            <a:r>
              <a:rPr lang="en-US" b="1" dirty="0">
                <a:latin typeface="Times New Roman"/>
                <a:cs typeface="Times New Roman"/>
              </a:rPr>
              <a:t> </a:t>
            </a:r>
            <a:r>
              <a:rPr lang="en-US" b="1" dirty="0" err="1">
                <a:latin typeface="Times New Roman"/>
                <a:cs typeface="Times New Roman"/>
              </a:rPr>
              <a:t>sois</a:t>
            </a:r>
            <a:r>
              <a:rPr lang="en-US" b="1" dirty="0">
                <a:latin typeface="Times New Roman"/>
                <a:cs typeface="Times New Roman"/>
              </a:rPr>
              <a:t> la </a:t>
            </a:r>
            <a:r>
              <a:rPr lang="en-US" b="1" dirty="0" err="1">
                <a:latin typeface="Times New Roman"/>
                <a:cs typeface="Times New Roman"/>
              </a:rPr>
              <a:t>ocasión</a:t>
            </a:r>
            <a:endParaRPr lang="en-US" b="1" dirty="0">
              <a:latin typeface="Times New Roman"/>
              <a:cs typeface="Times New Roman"/>
            </a:endParaRPr>
          </a:p>
          <a:p>
            <a:pPr marL="0" indent="0" algn="ctr">
              <a:buNone/>
            </a:pPr>
            <a:r>
              <a:rPr lang="en-US" b="1" dirty="0">
                <a:latin typeface="Times New Roman"/>
                <a:cs typeface="Times New Roman"/>
              </a:rPr>
              <a:t>de lo </a:t>
            </a:r>
            <a:r>
              <a:rPr lang="en-US" b="1" dirty="0" err="1">
                <a:latin typeface="Times New Roman"/>
                <a:cs typeface="Times New Roman"/>
              </a:rPr>
              <a:t>mismo</a:t>
            </a:r>
            <a:r>
              <a:rPr lang="en-US" b="1" dirty="0">
                <a:latin typeface="Times New Roman"/>
                <a:cs typeface="Times New Roman"/>
              </a:rPr>
              <a:t> </a:t>
            </a:r>
            <a:r>
              <a:rPr lang="en-US" b="1" dirty="0" err="1">
                <a:latin typeface="Times New Roman"/>
                <a:cs typeface="Times New Roman"/>
              </a:rPr>
              <a:t>que</a:t>
            </a:r>
            <a:r>
              <a:rPr lang="en-US" b="1" dirty="0">
                <a:latin typeface="Times New Roman"/>
                <a:cs typeface="Times New Roman"/>
              </a:rPr>
              <a:t> </a:t>
            </a:r>
            <a:r>
              <a:rPr lang="en-US" b="1" dirty="0" err="1">
                <a:latin typeface="Times New Roman"/>
                <a:cs typeface="Times New Roman"/>
              </a:rPr>
              <a:t>culpáis</a:t>
            </a:r>
            <a:r>
              <a:rPr lang="en-US" b="1" dirty="0">
                <a:latin typeface="Times New Roman"/>
                <a:cs typeface="Times New Roman"/>
              </a:rPr>
              <a:t>:</a:t>
            </a:r>
          </a:p>
          <a:p>
            <a:endParaRPr lang="en-US" dirty="0"/>
          </a:p>
        </p:txBody>
      </p:sp>
    </p:spTree>
    <p:extLst>
      <p:ext uri="{BB962C8B-B14F-4D97-AF65-F5344CB8AC3E}">
        <p14:creationId xmlns:p14="http://schemas.microsoft.com/office/powerpoint/2010/main" val="41345389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16959" y="376970"/>
            <a:ext cx="3566160" cy="1162050"/>
          </a:xfrm>
        </p:spPr>
        <p:txBody>
          <a:bodyPr/>
          <a:lstStyle/>
          <a:p>
            <a:pPr algn="ctr"/>
            <a:r>
              <a:rPr lang="en-US" dirty="0" err="1" smtClean="0"/>
              <a:t>Sor</a:t>
            </a:r>
            <a:r>
              <a:rPr lang="en-US" dirty="0" smtClean="0"/>
              <a:t> Juana Inés de la Cruz</a:t>
            </a:r>
            <a:endParaRPr lang="en-US" dirty="0"/>
          </a:p>
        </p:txBody>
      </p:sp>
      <p:sp>
        <p:nvSpPr>
          <p:cNvPr id="8" name="Text Placeholder 7"/>
          <p:cNvSpPr>
            <a:spLocks noGrp="1"/>
          </p:cNvSpPr>
          <p:nvPr>
            <p:ph type="body" sz="half" idx="2"/>
          </p:nvPr>
        </p:nvSpPr>
        <p:spPr>
          <a:xfrm>
            <a:off x="4916959" y="1697603"/>
            <a:ext cx="3666745" cy="4778435"/>
          </a:xfrm>
        </p:spPr>
        <p:txBody>
          <a:bodyPr>
            <a:normAutofit/>
          </a:bodyPr>
          <a:lstStyle/>
          <a:p>
            <a:pPr marL="342900" indent="-342900">
              <a:buFont typeface="Arial"/>
              <a:buChar char="•"/>
            </a:pPr>
            <a:r>
              <a:rPr lang="es-ES_tradnl" sz="1600" dirty="0" smtClean="0"/>
              <a:t>Nació el 12 de noviembre de 1651 y murió el 17 de abril de 1695 en la Ciudad de México.</a:t>
            </a:r>
          </a:p>
          <a:p>
            <a:pPr marL="342900" indent="-342900">
              <a:buFont typeface="Arial"/>
              <a:buChar char="•"/>
            </a:pPr>
            <a:r>
              <a:rPr lang="es-ES_tradnl" sz="1600" dirty="0" smtClean="0"/>
              <a:t>Sor </a:t>
            </a:r>
            <a:r>
              <a:rPr lang="es-ES_tradnl" sz="1600" dirty="0"/>
              <a:t>Juana Inés de la Cruz que en siglo XVII opto por dejar a un lado el papel de ser esposa y madre para ingresar a un convento. </a:t>
            </a:r>
            <a:endParaRPr lang="es-ES_tradnl" sz="1600" dirty="0" smtClean="0"/>
          </a:p>
          <a:p>
            <a:pPr marL="342900" indent="-342900">
              <a:buFont typeface="Arial"/>
              <a:buChar char="•"/>
            </a:pPr>
            <a:r>
              <a:rPr lang="es-ES_tradnl" sz="1600" dirty="0"/>
              <a:t>E</a:t>
            </a:r>
            <a:r>
              <a:rPr lang="es-ES_tradnl" sz="1600" dirty="0" smtClean="0"/>
              <a:t>scribió </a:t>
            </a:r>
            <a:r>
              <a:rPr lang="es-ES_tradnl" sz="1600" dirty="0"/>
              <a:t>un documento autobiográfico el cual lleva como titulo </a:t>
            </a:r>
            <a:r>
              <a:rPr lang="es-ES_tradnl" sz="1600" i="1" dirty="0"/>
              <a:t>Respuesta a sor Filotea de la Cruz</a:t>
            </a:r>
            <a:r>
              <a:rPr lang="es-ES_tradnl" sz="1600" dirty="0"/>
              <a:t> en la cual defiende el derecho de toda mujer principalmente su derecho a </a:t>
            </a:r>
            <a:r>
              <a:rPr lang="es-ES_tradnl" sz="1600" dirty="0" smtClean="0"/>
              <a:t>estudiar.</a:t>
            </a:r>
          </a:p>
          <a:p>
            <a:pPr marL="342900" indent="-342900">
              <a:buFont typeface="Arial"/>
              <a:buChar char="•"/>
            </a:pPr>
            <a:r>
              <a:rPr lang="es-ES_tradnl" sz="1600" dirty="0"/>
              <a:t>Por esta razón es considerada la primera feminista Latinoamérica que expuso y comprobó lo lejos que puede llegar una mujer a través de la educación</a:t>
            </a:r>
            <a:r>
              <a:rPr lang="en-US" sz="1600" dirty="0"/>
              <a:t> </a:t>
            </a:r>
            <a:endParaRPr lang="es-ES_tradnl" sz="1600" dirty="0" smtClean="0"/>
          </a:p>
          <a:p>
            <a:pPr marL="342900" indent="-342900">
              <a:buFont typeface="Arial"/>
              <a:buChar char="•"/>
            </a:pPr>
            <a:endParaRPr lang="en-US" sz="1600" dirty="0"/>
          </a:p>
        </p:txBody>
      </p:sp>
      <p:pic>
        <p:nvPicPr>
          <p:cNvPr id="10" name="Picture Placeholder 9"/>
          <p:cNvPicPr>
            <a:picLocks noGrp="1" noChangeAspect="1"/>
          </p:cNvPicPr>
          <p:nvPr>
            <p:ph type="pic" sz="quarter" idx="14"/>
          </p:nvPr>
        </p:nvPicPr>
        <p:blipFill>
          <a:blip r:embed="rId3"/>
          <a:srcRect l="2271" r="2271"/>
          <a:stretch>
            <a:fillRect/>
          </a:stretch>
        </p:blipFill>
        <p:spPr/>
      </p:pic>
    </p:spTree>
    <p:extLst>
      <p:ext uri="{BB962C8B-B14F-4D97-AF65-F5344CB8AC3E}">
        <p14:creationId xmlns:p14="http://schemas.microsoft.com/office/powerpoint/2010/main" val="26499943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b="1" dirty="0" smtClean="0"/>
              <a:t>“Tú me quieres blanca” 1918</a:t>
            </a:r>
            <a:endParaRPr lang="es-ES_tradnl" b="1" dirty="0"/>
          </a:p>
        </p:txBody>
      </p:sp>
      <p:sp>
        <p:nvSpPr>
          <p:cNvPr id="8" name="Content Placeholder 7"/>
          <p:cNvSpPr>
            <a:spLocks noGrp="1"/>
          </p:cNvSpPr>
          <p:nvPr>
            <p:ph sz="half" idx="1"/>
          </p:nvPr>
        </p:nvSpPr>
        <p:spPr>
          <a:xfrm>
            <a:off x="914400" y="1436082"/>
            <a:ext cx="3566160" cy="4056062"/>
          </a:xfrm>
        </p:spPr>
        <p:txBody>
          <a:bodyPr>
            <a:noAutofit/>
          </a:bodyPr>
          <a:lstStyle/>
          <a:p>
            <a:pPr marL="0" indent="0">
              <a:lnSpc>
                <a:spcPct val="50000"/>
              </a:lnSpc>
              <a:buNone/>
            </a:pPr>
            <a:endParaRPr lang="es-ES_tradnl" sz="2400" b="1" dirty="0" smtClean="0">
              <a:latin typeface="Times New Roman"/>
              <a:cs typeface="Times New Roman"/>
            </a:endParaRPr>
          </a:p>
          <a:p>
            <a:pPr marL="0" indent="0">
              <a:lnSpc>
                <a:spcPct val="50000"/>
              </a:lnSpc>
              <a:buNone/>
            </a:pPr>
            <a:r>
              <a:rPr lang="es-ES_tradnl" sz="2400" b="1" dirty="0" smtClean="0">
                <a:solidFill>
                  <a:srgbClr val="FF0000"/>
                </a:solidFill>
                <a:latin typeface="Times New Roman"/>
                <a:cs typeface="Times New Roman"/>
              </a:rPr>
              <a:t>Tú</a:t>
            </a:r>
            <a:r>
              <a:rPr lang="es-ES_tradnl" sz="2400" b="1" dirty="0" smtClean="0">
                <a:latin typeface="Times New Roman"/>
                <a:cs typeface="Times New Roman"/>
              </a:rPr>
              <a:t> </a:t>
            </a:r>
            <a:r>
              <a:rPr lang="es-ES_tradnl" sz="2400" b="1" dirty="0" smtClean="0">
                <a:solidFill>
                  <a:srgbClr val="FF0000"/>
                </a:solidFill>
                <a:latin typeface="Times New Roman"/>
                <a:cs typeface="Times New Roman"/>
              </a:rPr>
              <a:t>me quieres </a:t>
            </a:r>
            <a:r>
              <a:rPr lang="es-ES_tradnl" sz="2400" b="1" dirty="0" smtClean="0">
                <a:solidFill>
                  <a:srgbClr val="0000FF"/>
                </a:solidFill>
                <a:latin typeface="Times New Roman"/>
                <a:cs typeface="Times New Roman"/>
              </a:rPr>
              <a:t>alba</a:t>
            </a:r>
            <a:r>
              <a:rPr lang="es-ES_tradnl" sz="2400" b="1" dirty="0" smtClean="0">
                <a:latin typeface="Times New Roman"/>
                <a:cs typeface="Times New Roman"/>
              </a:rPr>
              <a:t>, </a:t>
            </a:r>
          </a:p>
          <a:p>
            <a:pPr marL="0" indent="0">
              <a:lnSpc>
                <a:spcPct val="50000"/>
              </a:lnSpc>
              <a:buNone/>
            </a:pPr>
            <a:r>
              <a:rPr lang="es-ES_tradnl" sz="2400" b="1" dirty="0" smtClean="0">
                <a:latin typeface="Times New Roman"/>
                <a:cs typeface="Times New Roman"/>
              </a:rPr>
              <a:t>me quieres de espumas, </a:t>
            </a:r>
          </a:p>
          <a:p>
            <a:pPr marL="0" indent="0">
              <a:lnSpc>
                <a:spcPct val="50000"/>
              </a:lnSpc>
              <a:buNone/>
            </a:pPr>
            <a:r>
              <a:rPr lang="es-ES_tradnl" sz="2400" b="1" dirty="0" smtClean="0">
                <a:latin typeface="Times New Roman"/>
                <a:cs typeface="Times New Roman"/>
              </a:rPr>
              <a:t>me quieres de nácar. </a:t>
            </a:r>
          </a:p>
          <a:p>
            <a:pPr marL="0" indent="0">
              <a:lnSpc>
                <a:spcPct val="50000"/>
              </a:lnSpc>
              <a:buNone/>
            </a:pPr>
            <a:r>
              <a:rPr lang="es-ES_tradnl" sz="2400" b="1" dirty="0" smtClean="0">
                <a:latin typeface="Times New Roman"/>
                <a:cs typeface="Times New Roman"/>
              </a:rPr>
              <a:t>Que sea azucena </a:t>
            </a:r>
          </a:p>
          <a:p>
            <a:pPr marL="0" indent="0">
              <a:lnSpc>
                <a:spcPct val="50000"/>
              </a:lnSpc>
              <a:buNone/>
            </a:pPr>
            <a:r>
              <a:rPr lang="es-ES_tradnl" sz="2400" b="1" dirty="0" smtClean="0">
                <a:latin typeface="Times New Roman"/>
                <a:cs typeface="Times New Roman"/>
              </a:rPr>
              <a:t>Sobre todas, </a:t>
            </a:r>
            <a:r>
              <a:rPr lang="es-ES_tradnl" sz="2400" b="1" dirty="0" smtClean="0">
                <a:solidFill>
                  <a:srgbClr val="0000FF"/>
                </a:solidFill>
                <a:latin typeface="Times New Roman"/>
                <a:cs typeface="Times New Roman"/>
              </a:rPr>
              <a:t>casta</a:t>
            </a:r>
            <a:r>
              <a:rPr lang="es-ES_tradnl" sz="2400" b="1" dirty="0" smtClean="0">
                <a:latin typeface="Times New Roman"/>
                <a:cs typeface="Times New Roman"/>
              </a:rPr>
              <a:t>. </a:t>
            </a:r>
          </a:p>
          <a:p>
            <a:pPr marL="0" indent="0">
              <a:lnSpc>
                <a:spcPct val="50000"/>
              </a:lnSpc>
              <a:buNone/>
            </a:pPr>
            <a:r>
              <a:rPr lang="es-ES_tradnl" sz="2400" b="1" dirty="0" smtClean="0">
                <a:latin typeface="Times New Roman"/>
                <a:cs typeface="Times New Roman"/>
              </a:rPr>
              <a:t>De perfume tenue. </a:t>
            </a:r>
          </a:p>
          <a:p>
            <a:pPr marL="0" indent="0">
              <a:lnSpc>
                <a:spcPct val="50000"/>
              </a:lnSpc>
              <a:buNone/>
            </a:pPr>
            <a:r>
              <a:rPr lang="es-ES_tradnl" sz="2400" b="1" dirty="0" smtClean="0">
                <a:solidFill>
                  <a:srgbClr val="008000"/>
                </a:solidFill>
                <a:latin typeface="Times New Roman"/>
                <a:cs typeface="Times New Roman"/>
              </a:rPr>
              <a:t>Corola cerrada </a:t>
            </a:r>
            <a:r>
              <a:rPr lang="es-ES_tradnl" sz="2400" b="1" dirty="0" smtClean="0">
                <a:latin typeface="Times New Roman"/>
                <a:cs typeface="Times New Roman"/>
              </a:rPr>
              <a:t>.</a:t>
            </a:r>
          </a:p>
        </p:txBody>
      </p:sp>
      <p:sp>
        <p:nvSpPr>
          <p:cNvPr id="16" name="Content Placeholder 15"/>
          <p:cNvSpPr>
            <a:spLocks noGrp="1"/>
          </p:cNvSpPr>
          <p:nvPr>
            <p:ph sz="half" idx="2"/>
          </p:nvPr>
        </p:nvSpPr>
        <p:spPr>
          <a:xfrm>
            <a:off x="5090074" y="1771931"/>
            <a:ext cx="3566160" cy="4056062"/>
          </a:xfrm>
        </p:spPr>
        <p:txBody>
          <a:bodyPr>
            <a:normAutofit/>
          </a:bodyPr>
          <a:lstStyle/>
          <a:p>
            <a:pPr marL="0" indent="0">
              <a:lnSpc>
                <a:spcPct val="60000"/>
              </a:lnSpc>
              <a:buNone/>
            </a:pPr>
            <a:r>
              <a:rPr lang="es-ES_tradnl" sz="2400" b="1" dirty="0" smtClean="0">
                <a:latin typeface="Times New Roman"/>
                <a:cs typeface="Times New Roman"/>
              </a:rPr>
              <a:t>Ni un rayo de luna </a:t>
            </a:r>
          </a:p>
          <a:p>
            <a:pPr marL="0" indent="0">
              <a:lnSpc>
                <a:spcPct val="60000"/>
              </a:lnSpc>
              <a:buNone/>
            </a:pPr>
            <a:r>
              <a:rPr lang="es-ES_tradnl" sz="2400" b="1" dirty="0" smtClean="0">
                <a:latin typeface="Times New Roman"/>
                <a:cs typeface="Times New Roman"/>
              </a:rPr>
              <a:t>filtrado me haya. </a:t>
            </a:r>
          </a:p>
          <a:p>
            <a:pPr marL="0" indent="0">
              <a:lnSpc>
                <a:spcPct val="60000"/>
              </a:lnSpc>
              <a:buNone/>
            </a:pPr>
            <a:r>
              <a:rPr lang="es-ES_tradnl" sz="2400" b="1" dirty="0" smtClean="0">
                <a:latin typeface="Times New Roman"/>
                <a:cs typeface="Times New Roman"/>
              </a:rPr>
              <a:t>Ni una margarita </a:t>
            </a:r>
          </a:p>
          <a:p>
            <a:pPr marL="0" indent="0">
              <a:lnSpc>
                <a:spcPct val="60000"/>
              </a:lnSpc>
              <a:buNone/>
            </a:pPr>
            <a:r>
              <a:rPr lang="es-ES_tradnl" sz="2400" b="1" dirty="0" smtClean="0">
                <a:latin typeface="Times New Roman"/>
                <a:cs typeface="Times New Roman"/>
              </a:rPr>
              <a:t>se diga mi hermana. </a:t>
            </a:r>
          </a:p>
          <a:p>
            <a:pPr marL="0" indent="0">
              <a:lnSpc>
                <a:spcPct val="60000"/>
              </a:lnSpc>
              <a:buNone/>
            </a:pPr>
            <a:r>
              <a:rPr lang="es-ES_tradnl" sz="2400" b="1" dirty="0" smtClean="0">
                <a:solidFill>
                  <a:srgbClr val="FF0000"/>
                </a:solidFill>
                <a:latin typeface="Times New Roman"/>
                <a:cs typeface="Times New Roman"/>
              </a:rPr>
              <a:t>Tú me quieres </a:t>
            </a:r>
            <a:r>
              <a:rPr lang="es-ES_tradnl" sz="2400" b="1" dirty="0" smtClean="0">
                <a:solidFill>
                  <a:srgbClr val="0000FF"/>
                </a:solidFill>
                <a:latin typeface="Times New Roman"/>
                <a:cs typeface="Times New Roman"/>
              </a:rPr>
              <a:t>nívea</a:t>
            </a:r>
            <a:r>
              <a:rPr lang="es-ES_tradnl" sz="2400" b="1" dirty="0" smtClean="0">
                <a:latin typeface="Times New Roman"/>
                <a:cs typeface="Times New Roman"/>
              </a:rPr>
              <a:t>, </a:t>
            </a:r>
          </a:p>
          <a:p>
            <a:pPr marL="0" indent="0">
              <a:lnSpc>
                <a:spcPct val="60000"/>
              </a:lnSpc>
              <a:buNone/>
            </a:pPr>
            <a:r>
              <a:rPr lang="es-ES_tradnl" sz="2400" b="1" dirty="0" smtClean="0">
                <a:solidFill>
                  <a:srgbClr val="FF0000"/>
                </a:solidFill>
                <a:latin typeface="Times New Roman"/>
                <a:cs typeface="Times New Roman"/>
              </a:rPr>
              <a:t>tú me quieres </a:t>
            </a:r>
            <a:r>
              <a:rPr lang="es-ES_tradnl" sz="2400" b="1" dirty="0" smtClean="0">
                <a:solidFill>
                  <a:srgbClr val="0000FF"/>
                </a:solidFill>
                <a:latin typeface="Times New Roman"/>
                <a:cs typeface="Times New Roman"/>
              </a:rPr>
              <a:t>blanca</a:t>
            </a:r>
            <a:r>
              <a:rPr lang="es-ES_tradnl" sz="2400" b="1" dirty="0" smtClean="0">
                <a:latin typeface="Times New Roman"/>
                <a:cs typeface="Times New Roman"/>
              </a:rPr>
              <a:t>, </a:t>
            </a:r>
          </a:p>
          <a:p>
            <a:pPr marL="0" indent="0">
              <a:lnSpc>
                <a:spcPct val="60000"/>
              </a:lnSpc>
              <a:buNone/>
            </a:pPr>
            <a:r>
              <a:rPr lang="es-ES_tradnl" sz="2400" b="1" dirty="0" smtClean="0">
                <a:solidFill>
                  <a:srgbClr val="FF0000"/>
                </a:solidFill>
                <a:latin typeface="Times New Roman"/>
                <a:cs typeface="Times New Roman"/>
              </a:rPr>
              <a:t>tú me quieres </a:t>
            </a:r>
            <a:r>
              <a:rPr lang="es-ES_tradnl" sz="2400" b="1" dirty="0" smtClean="0">
                <a:solidFill>
                  <a:srgbClr val="0000FF"/>
                </a:solidFill>
                <a:latin typeface="Times New Roman"/>
                <a:cs typeface="Times New Roman"/>
              </a:rPr>
              <a:t>alba</a:t>
            </a:r>
            <a:r>
              <a:rPr lang="es-ES_tradnl" sz="2400" b="1" dirty="0" smtClean="0">
                <a:latin typeface="Times New Roman"/>
                <a:cs typeface="Times New Roman"/>
              </a:rPr>
              <a:t>. </a:t>
            </a:r>
          </a:p>
          <a:p>
            <a:pPr marL="0" indent="0">
              <a:lnSpc>
                <a:spcPct val="50000"/>
              </a:lnSpc>
              <a:buNone/>
            </a:pPr>
            <a:endParaRPr lang="en-US" sz="2400" b="1" dirty="0">
              <a:latin typeface="Times New Roman"/>
              <a:cs typeface="Times New Roman"/>
            </a:endParaRPr>
          </a:p>
          <a:p>
            <a:pPr marL="0" indent="0">
              <a:lnSpc>
                <a:spcPct val="50000"/>
              </a:lnSpc>
              <a:buNone/>
            </a:pPr>
            <a:endParaRPr lang="en-US" sz="1600" b="1" dirty="0">
              <a:latin typeface="Times New Roman"/>
              <a:cs typeface="Times New Roman"/>
            </a:endParaRPr>
          </a:p>
          <a:p>
            <a:endParaRPr lang="en-US" sz="1100" b="1" dirty="0"/>
          </a:p>
          <a:p>
            <a:endParaRPr lang="en-US" dirty="0"/>
          </a:p>
        </p:txBody>
      </p:sp>
    </p:spTree>
    <p:extLst>
      <p:ext uri="{BB962C8B-B14F-4D97-AF65-F5344CB8AC3E}">
        <p14:creationId xmlns:p14="http://schemas.microsoft.com/office/powerpoint/2010/main" val="29845654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104" y="-119260"/>
            <a:ext cx="3911909" cy="5152998"/>
          </a:xfrm>
        </p:spPr>
        <p:txBody>
          <a:bodyPr/>
          <a:lstStyle/>
          <a:p>
            <a:r>
              <a:rPr lang="es-ES_tradnl" sz="2800" b="1" dirty="0" smtClean="0">
                <a:solidFill>
                  <a:srgbClr val="FF0000"/>
                </a:solidFill>
                <a:latin typeface="Times New Roman"/>
                <a:cs typeface="Times New Roman"/>
              </a:rPr>
              <a:t>Tú que </a:t>
            </a:r>
            <a:r>
              <a:rPr lang="es-ES_tradnl" sz="2800" b="1" dirty="0" smtClean="0">
                <a:latin typeface="Times New Roman"/>
                <a:cs typeface="Times New Roman"/>
              </a:rPr>
              <a:t>el esqueleto Conservas intacto No sé todavía Por cuáles milagros, Me pretendes blanca (Dios te lo perdone), Me pretendes</a:t>
            </a:r>
            <a:r>
              <a:rPr lang="es-ES_tradnl" sz="2800" b="1" dirty="0" smtClean="0">
                <a:solidFill>
                  <a:srgbClr val="0000FF"/>
                </a:solidFill>
                <a:latin typeface="Times New Roman"/>
                <a:cs typeface="Times New Roman"/>
              </a:rPr>
              <a:t> casta</a:t>
            </a:r>
            <a:r>
              <a:rPr lang="es-ES_tradnl" sz="2800" b="1" dirty="0" smtClean="0">
                <a:latin typeface="Times New Roman"/>
                <a:cs typeface="Times New Roman"/>
              </a:rPr>
              <a:t> (Dios te lo perdone), ¡Me pretendes </a:t>
            </a:r>
            <a:r>
              <a:rPr lang="es-ES_tradnl" sz="2800" b="1" dirty="0" smtClean="0">
                <a:solidFill>
                  <a:srgbClr val="0000FF"/>
                </a:solidFill>
                <a:latin typeface="Times New Roman"/>
                <a:cs typeface="Times New Roman"/>
              </a:rPr>
              <a:t>alba</a:t>
            </a:r>
            <a:r>
              <a:rPr lang="es-ES_tradnl" sz="2800" b="1" dirty="0" smtClean="0">
                <a:latin typeface="Times New Roman"/>
                <a:cs typeface="Times New Roman"/>
              </a:rPr>
              <a:t>!</a:t>
            </a:r>
            <a:br>
              <a:rPr lang="es-ES_tradnl" sz="2800" b="1" dirty="0" smtClean="0">
                <a:latin typeface="Times New Roman"/>
                <a:cs typeface="Times New Roman"/>
              </a:rPr>
            </a:br>
            <a:endParaRPr lang="es-ES_tradnl" sz="2800" dirty="0"/>
          </a:p>
        </p:txBody>
      </p:sp>
      <p:sp>
        <p:nvSpPr>
          <p:cNvPr id="5" name="Content Placeholder 4"/>
          <p:cNvSpPr>
            <a:spLocks noGrp="1"/>
          </p:cNvSpPr>
          <p:nvPr>
            <p:ph sz="half" idx="1"/>
          </p:nvPr>
        </p:nvSpPr>
        <p:spPr>
          <a:xfrm>
            <a:off x="529557" y="503237"/>
            <a:ext cx="4067105" cy="5287963"/>
          </a:xfrm>
        </p:spPr>
        <p:txBody>
          <a:bodyPr>
            <a:noAutofit/>
          </a:bodyPr>
          <a:lstStyle/>
          <a:p>
            <a:pPr marL="0" indent="0">
              <a:lnSpc>
                <a:spcPct val="50000"/>
              </a:lnSpc>
              <a:buNone/>
            </a:pPr>
            <a:r>
              <a:rPr lang="es-ES_tradnl" sz="2800" b="1" dirty="0" smtClean="0">
                <a:solidFill>
                  <a:srgbClr val="FF0000"/>
                </a:solidFill>
                <a:latin typeface="Times New Roman"/>
                <a:cs typeface="Times New Roman"/>
              </a:rPr>
              <a:t>Tú</a:t>
            </a:r>
            <a:r>
              <a:rPr lang="es-ES_tradnl" sz="2800" b="1" dirty="0" smtClean="0">
                <a:latin typeface="Times New Roman"/>
                <a:cs typeface="Times New Roman"/>
              </a:rPr>
              <a:t> </a:t>
            </a:r>
            <a:r>
              <a:rPr lang="es-ES_tradnl" sz="2800" b="1" dirty="0" smtClean="0">
                <a:solidFill>
                  <a:srgbClr val="FF0000"/>
                </a:solidFill>
                <a:latin typeface="Times New Roman"/>
                <a:cs typeface="Times New Roman"/>
              </a:rPr>
              <a:t>que</a:t>
            </a:r>
            <a:r>
              <a:rPr lang="es-ES_tradnl" sz="2800" b="1" dirty="0" smtClean="0">
                <a:latin typeface="Times New Roman"/>
                <a:cs typeface="Times New Roman"/>
              </a:rPr>
              <a:t> hubiste todas </a:t>
            </a:r>
          </a:p>
          <a:p>
            <a:pPr marL="0" indent="0">
              <a:lnSpc>
                <a:spcPct val="50000"/>
              </a:lnSpc>
              <a:buNone/>
            </a:pPr>
            <a:r>
              <a:rPr lang="es-ES_tradnl" sz="2800" b="1" dirty="0" smtClean="0">
                <a:latin typeface="Times New Roman"/>
                <a:cs typeface="Times New Roman"/>
              </a:rPr>
              <a:t>las copas a mano, </a:t>
            </a:r>
          </a:p>
          <a:p>
            <a:pPr marL="0" indent="0">
              <a:lnSpc>
                <a:spcPct val="50000"/>
              </a:lnSpc>
              <a:buNone/>
            </a:pPr>
            <a:r>
              <a:rPr lang="es-ES_tradnl" sz="2800" b="1" dirty="0" smtClean="0">
                <a:latin typeface="Times New Roman"/>
                <a:cs typeface="Times New Roman"/>
              </a:rPr>
              <a:t>de frutos y mieles </a:t>
            </a:r>
          </a:p>
          <a:p>
            <a:pPr marL="0" indent="0">
              <a:lnSpc>
                <a:spcPct val="50000"/>
              </a:lnSpc>
              <a:buNone/>
            </a:pPr>
            <a:r>
              <a:rPr lang="es-ES_tradnl" sz="2800" b="1" dirty="0" smtClean="0">
                <a:latin typeface="Times New Roman"/>
                <a:cs typeface="Times New Roman"/>
              </a:rPr>
              <a:t>los labios morados. </a:t>
            </a:r>
          </a:p>
          <a:p>
            <a:pPr marL="0" indent="0">
              <a:lnSpc>
                <a:spcPct val="50000"/>
              </a:lnSpc>
              <a:buNone/>
            </a:pPr>
            <a:r>
              <a:rPr lang="es-ES_tradnl" sz="2800" b="1" dirty="0" smtClean="0">
                <a:solidFill>
                  <a:srgbClr val="FF0000"/>
                </a:solidFill>
                <a:latin typeface="Times New Roman"/>
                <a:cs typeface="Times New Roman"/>
              </a:rPr>
              <a:t>Tú que </a:t>
            </a:r>
            <a:r>
              <a:rPr lang="es-ES_tradnl" sz="2800" b="1" dirty="0" smtClean="0">
                <a:latin typeface="Times New Roman"/>
                <a:cs typeface="Times New Roman"/>
              </a:rPr>
              <a:t>en el banquete </a:t>
            </a:r>
          </a:p>
          <a:p>
            <a:pPr marL="0" indent="0">
              <a:lnSpc>
                <a:spcPct val="50000"/>
              </a:lnSpc>
              <a:buNone/>
            </a:pPr>
            <a:r>
              <a:rPr lang="es-ES_tradnl" sz="2800" b="1" dirty="0" smtClean="0">
                <a:latin typeface="Times New Roman"/>
                <a:cs typeface="Times New Roman"/>
              </a:rPr>
              <a:t>cubierto de pámpanos </a:t>
            </a:r>
          </a:p>
          <a:p>
            <a:pPr marL="0" indent="0">
              <a:lnSpc>
                <a:spcPct val="50000"/>
              </a:lnSpc>
              <a:buNone/>
            </a:pPr>
            <a:r>
              <a:rPr lang="es-ES_tradnl" sz="2800" b="1" dirty="0" smtClean="0">
                <a:latin typeface="Times New Roman"/>
                <a:cs typeface="Times New Roman"/>
              </a:rPr>
              <a:t>dejaste las carnes </a:t>
            </a:r>
          </a:p>
          <a:p>
            <a:pPr marL="0" indent="0">
              <a:lnSpc>
                <a:spcPct val="50000"/>
              </a:lnSpc>
              <a:buNone/>
            </a:pPr>
            <a:r>
              <a:rPr lang="es-ES_tradnl" sz="2800" b="1" dirty="0" smtClean="0">
                <a:latin typeface="Times New Roman"/>
                <a:cs typeface="Times New Roman"/>
              </a:rPr>
              <a:t>festejando a Baco. </a:t>
            </a:r>
          </a:p>
          <a:p>
            <a:pPr marL="0" indent="0">
              <a:lnSpc>
                <a:spcPct val="50000"/>
              </a:lnSpc>
              <a:buNone/>
            </a:pPr>
            <a:r>
              <a:rPr lang="es-ES_tradnl" sz="2800" b="1" dirty="0" smtClean="0">
                <a:solidFill>
                  <a:srgbClr val="FF0000"/>
                </a:solidFill>
                <a:latin typeface="Times New Roman"/>
                <a:cs typeface="Times New Roman"/>
              </a:rPr>
              <a:t>Tú que </a:t>
            </a:r>
            <a:r>
              <a:rPr lang="es-ES_tradnl" sz="2800" b="1" dirty="0" smtClean="0">
                <a:latin typeface="Times New Roman"/>
                <a:cs typeface="Times New Roman"/>
              </a:rPr>
              <a:t>en los jardines </a:t>
            </a:r>
          </a:p>
          <a:p>
            <a:pPr marL="0" indent="0">
              <a:lnSpc>
                <a:spcPct val="50000"/>
              </a:lnSpc>
              <a:buNone/>
            </a:pPr>
            <a:r>
              <a:rPr lang="es-ES_tradnl" sz="2800" b="1" dirty="0" smtClean="0">
                <a:latin typeface="Times New Roman"/>
                <a:cs typeface="Times New Roman"/>
              </a:rPr>
              <a:t>negros del Engaño </a:t>
            </a:r>
          </a:p>
          <a:p>
            <a:pPr marL="0" indent="0">
              <a:lnSpc>
                <a:spcPct val="50000"/>
              </a:lnSpc>
              <a:buNone/>
            </a:pPr>
            <a:r>
              <a:rPr lang="es-ES_tradnl" sz="2800" b="1" dirty="0" smtClean="0">
                <a:latin typeface="Times New Roman"/>
                <a:cs typeface="Times New Roman"/>
              </a:rPr>
              <a:t>vestido de rojo</a:t>
            </a:r>
          </a:p>
          <a:p>
            <a:pPr marL="0" indent="0">
              <a:lnSpc>
                <a:spcPct val="50000"/>
              </a:lnSpc>
              <a:buNone/>
            </a:pPr>
            <a:r>
              <a:rPr lang="es-ES_tradnl" sz="2800" b="1" dirty="0" smtClean="0">
                <a:latin typeface="Times New Roman"/>
                <a:cs typeface="Times New Roman"/>
              </a:rPr>
              <a:t>corriste al Estrago</a:t>
            </a:r>
            <a:r>
              <a:rPr lang="en-US" sz="2800" b="1" dirty="0" smtClean="0">
                <a:latin typeface="Times New Roman"/>
                <a:cs typeface="Times New Roman"/>
              </a:rPr>
              <a:t>  </a:t>
            </a:r>
            <a:endParaRPr lang="en-US" sz="2800" b="1" dirty="0">
              <a:latin typeface="Times New Roman"/>
              <a:cs typeface="Times New Roman"/>
            </a:endParaRPr>
          </a:p>
          <a:p>
            <a:endParaRPr lang="en-US" sz="2800" dirty="0"/>
          </a:p>
        </p:txBody>
      </p:sp>
    </p:spTree>
    <p:extLst>
      <p:ext uri="{BB962C8B-B14F-4D97-AF65-F5344CB8AC3E}">
        <p14:creationId xmlns:p14="http://schemas.microsoft.com/office/powerpoint/2010/main" val="33673727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692814" y="44304"/>
            <a:ext cx="3904676" cy="6571866"/>
          </a:xfrm>
        </p:spPr>
        <p:txBody>
          <a:bodyPr>
            <a:normAutofit fontScale="85000" lnSpcReduction="20000"/>
          </a:bodyPr>
          <a:lstStyle/>
          <a:p>
            <a:r>
              <a:rPr lang="es-ES_tradnl" sz="2600" b="1" dirty="0" smtClean="0"/>
              <a:t>Huye hacia los bosques, Vete a la montaña; Límpiate la boca; Vive en las cabañas; Toca con las manos La tierra mojada; Alimenta el cuerpo Con raíz amarga; Bebe de las rocas; Duerme sobre escarcha; Renueva tejidos Con salitre y agua; Habla con los pájaros </a:t>
            </a:r>
            <a:r>
              <a:rPr lang="es-ES_tradnl" sz="2600" b="1" dirty="0" smtClean="0">
                <a:solidFill>
                  <a:srgbClr val="0000FF"/>
                </a:solidFill>
              </a:rPr>
              <a:t>Y lévate al alba</a:t>
            </a:r>
            <a:r>
              <a:rPr lang="es-ES_tradnl" sz="2600" b="1" dirty="0" smtClean="0"/>
              <a:t>. Y cuando las carnes Te sean tornadas, </a:t>
            </a:r>
            <a:r>
              <a:rPr lang="es-ES_tradnl" sz="2600" b="1" dirty="0" smtClean="0">
                <a:solidFill>
                  <a:srgbClr val="0000FF"/>
                </a:solidFill>
              </a:rPr>
              <a:t>Y cuando hayas puesto En ellas el alma </a:t>
            </a:r>
            <a:r>
              <a:rPr lang="es-ES_tradnl" sz="2600" b="1" dirty="0" smtClean="0"/>
              <a:t>Que por las alcobas Se quedó enredada, </a:t>
            </a:r>
            <a:r>
              <a:rPr lang="es-ES_tradnl" sz="2600" b="1" dirty="0" smtClean="0">
                <a:solidFill>
                  <a:srgbClr val="FF0000"/>
                </a:solidFill>
              </a:rPr>
              <a:t>Entonces, buen hombre</a:t>
            </a:r>
            <a:r>
              <a:rPr lang="es-ES_tradnl" sz="2600" b="1" dirty="0" smtClean="0"/>
              <a:t>, </a:t>
            </a:r>
            <a:r>
              <a:rPr lang="es-ES_tradnl" sz="2600" b="1" dirty="0" smtClean="0">
                <a:solidFill>
                  <a:srgbClr val="3366FF"/>
                </a:solidFill>
              </a:rPr>
              <a:t>Preténdeme blanca, Preténdeme nívea, Preténdeme casta.</a:t>
            </a:r>
          </a:p>
          <a:p>
            <a:endParaRPr lang="en-US" dirty="0"/>
          </a:p>
        </p:txBody>
      </p:sp>
    </p:spTree>
    <p:extLst>
      <p:ext uri="{BB962C8B-B14F-4D97-AF65-F5344CB8AC3E}">
        <p14:creationId xmlns:p14="http://schemas.microsoft.com/office/powerpoint/2010/main" val="37029863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7544" y="169963"/>
            <a:ext cx="3566160" cy="1162050"/>
          </a:xfrm>
        </p:spPr>
        <p:txBody>
          <a:bodyPr/>
          <a:lstStyle/>
          <a:p>
            <a:pPr algn="ctr"/>
            <a:r>
              <a:rPr lang="es-ES_tradnl" sz="4000" b="1" dirty="0" smtClean="0"/>
              <a:t>“Hombre Pequeñito”1918 </a:t>
            </a:r>
            <a:endParaRPr lang="es-ES_tradnl" sz="4000" b="1" dirty="0"/>
          </a:p>
        </p:txBody>
      </p:sp>
      <p:sp>
        <p:nvSpPr>
          <p:cNvPr id="9" name="Text Placeholder 8"/>
          <p:cNvSpPr>
            <a:spLocks noGrp="1"/>
          </p:cNvSpPr>
          <p:nvPr>
            <p:ph type="body" sz="half" idx="2"/>
          </p:nvPr>
        </p:nvSpPr>
        <p:spPr>
          <a:xfrm>
            <a:off x="5123889" y="1524000"/>
            <a:ext cx="3706327" cy="5334000"/>
          </a:xfrm>
        </p:spPr>
        <p:txBody>
          <a:bodyPr>
            <a:normAutofit fontScale="25000" lnSpcReduction="20000"/>
          </a:bodyPr>
          <a:lstStyle/>
          <a:p>
            <a:pPr algn="ctr"/>
            <a:r>
              <a:rPr lang="es-ES_tradnl" sz="5500" b="1" dirty="0" smtClean="0">
                <a:solidFill>
                  <a:srgbClr val="FF0000"/>
                </a:solidFill>
                <a:latin typeface="Times New Roman"/>
                <a:cs typeface="Times New Roman"/>
              </a:rPr>
              <a:t>Hombre pequeñito</a:t>
            </a:r>
            <a:r>
              <a:rPr lang="es-ES_tradnl" sz="5500" b="1" dirty="0" smtClean="0">
                <a:latin typeface="Times New Roman"/>
                <a:cs typeface="Times New Roman"/>
              </a:rPr>
              <a:t>, </a:t>
            </a:r>
            <a:r>
              <a:rPr lang="es-ES_tradnl" sz="5500" b="1" dirty="0" smtClean="0">
                <a:solidFill>
                  <a:srgbClr val="FF0000"/>
                </a:solidFill>
                <a:latin typeface="Times New Roman"/>
                <a:cs typeface="Times New Roman"/>
              </a:rPr>
              <a:t>hombre pequeñito,</a:t>
            </a:r>
          </a:p>
          <a:p>
            <a:pPr algn="ctr"/>
            <a:r>
              <a:rPr lang="es-ES_tradnl" sz="5500" b="1" dirty="0" smtClean="0">
                <a:latin typeface="Times New Roman"/>
                <a:cs typeface="Times New Roman"/>
              </a:rPr>
              <a:t>suelta a tu</a:t>
            </a:r>
            <a:r>
              <a:rPr lang="es-ES_tradnl" sz="5500" b="1" dirty="0" smtClean="0">
                <a:solidFill>
                  <a:srgbClr val="0000FF"/>
                </a:solidFill>
                <a:latin typeface="Times New Roman"/>
                <a:cs typeface="Times New Roman"/>
              </a:rPr>
              <a:t> canario </a:t>
            </a:r>
            <a:r>
              <a:rPr lang="es-ES_tradnl" sz="5500" b="1" dirty="0" smtClean="0">
                <a:latin typeface="Times New Roman"/>
                <a:cs typeface="Times New Roman"/>
              </a:rPr>
              <a:t>que quiere volar</a:t>
            </a:r>
          </a:p>
          <a:p>
            <a:pPr algn="ctr"/>
            <a:r>
              <a:rPr lang="es-ES_tradnl" sz="5500" b="1" dirty="0" smtClean="0">
                <a:solidFill>
                  <a:srgbClr val="0000FF"/>
                </a:solidFill>
                <a:latin typeface="Times New Roman"/>
                <a:cs typeface="Times New Roman"/>
              </a:rPr>
              <a:t>Yo soy el canario</a:t>
            </a:r>
            <a:r>
              <a:rPr lang="es-ES_tradnl" sz="5500" b="1" dirty="0" smtClean="0">
                <a:latin typeface="Times New Roman"/>
                <a:cs typeface="Times New Roman"/>
              </a:rPr>
              <a:t>, </a:t>
            </a:r>
            <a:r>
              <a:rPr lang="es-ES_tradnl" sz="5500" b="1" dirty="0" smtClean="0">
                <a:solidFill>
                  <a:srgbClr val="FF0000"/>
                </a:solidFill>
                <a:latin typeface="Times New Roman"/>
                <a:cs typeface="Times New Roman"/>
              </a:rPr>
              <a:t>hombre pequeñito</a:t>
            </a:r>
            <a:r>
              <a:rPr lang="es-ES_tradnl" sz="5500" b="1" dirty="0" smtClean="0">
                <a:latin typeface="Times New Roman"/>
                <a:cs typeface="Times New Roman"/>
              </a:rPr>
              <a:t>,</a:t>
            </a:r>
          </a:p>
          <a:p>
            <a:pPr algn="ctr"/>
            <a:r>
              <a:rPr lang="es-ES_tradnl" sz="5500" b="1" dirty="0" smtClean="0">
                <a:solidFill>
                  <a:srgbClr val="008000"/>
                </a:solidFill>
                <a:latin typeface="Times New Roman"/>
                <a:cs typeface="Times New Roman"/>
              </a:rPr>
              <a:t>déjame saltar.</a:t>
            </a:r>
          </a:p>
          <a:p>
            <a:pPr algn="ctr"/>
            <a:endParaRPr lang="es-ES_tradnl" sz="5500" b="1" dirty="0" smtClean="0">
              <a:latin typeface="Times New Roman"/>
              <a:cs typeface="Times New Roman"/>
            </a:endParaRPr>
          </a:p>
          <a:p>
            <a:pPr algn="ctr"/>
            <a:r>
              <a:rPr lang="es-ES_tradnl" sz="5500" b="1" dirty="0" smtClean="0">
                <a:latin typeface="Times New Roman"/>
                <a:cs typeface="Times New Roman"/>
              </a:rPr>
              <a:t>Estuve en tu </a:t>
            </a:r>
            <a:r>
              <a:rPr lang="es-ES_tradnl" sz="5500" b="1" dirty="0" smtClean="0">
                <a:solidFill>
                  <a:srgbClr val="FF6600"/>
                </a:solidFill>
                <a:latin typeface="Times New Roman"/>
                <a:cs typeface="Times New Roman"/>
              </a:rPr>
              <a:t>jaula</a:t>
            </a:r>
            <a:r>
              <a:rPr lang="es-ES_tradnl" sz="5500" b="1" dirty="0" smtClean="0">
                <a:latin typeface="Times New Roman"/>
                <a:cs typeface="Times New Roman"/>
              </a:rPr>
              <a:t>, </a:t>
            </a:r>
            <a:r>
              <a:rPr lang="es-ES_tradnl" sz="5500" b="1" dirty="0" smtClean="0">
                <a:solidFill>
                  <a:srgbClr val="FF0000"/>
                </a:solidFill>
                <a:latin typeface="Times New Roman"/>
                <a:cs typeface="Times New Roman"/>
              </a:rPr>
              <a:t>hombre pequeñito</a:t>
            </a:r>
            <a:r>
              <a:rPr lang="es-ES_tradnl" sz="5500" b="1" dirty="0" smtClean="0">
                <a:latin typeface="Times New Roman"/>
                <a:cs typeface="Times New Roman"/>
              </a:rPr>
              <a:t>,</a:t>
            </a:r>
          </a:p>
          <a:p>
            <a:pPr algn="ctr"/>
            <a:r>
              <a:rPr lang="es-ES_tradnl" sz="5500" b="1" dirty="0" smtClean="0">
                <a:solidFill>
                  <a:srgbClr val="FF0000"/>
                </a:solidFill>
                <a:latin typeface="Times New Roman"/>
                <a:cs typeface="Times New Roman"/>
              </a:rPr>
              <a:t>hombre pequeñito </a:t>
            </a:r>
            <a:r>
              <a:rPr lang="es-ES_tradnl" sz="5500" b="1" dirty="0" smtClean="0">
                <a:latin typeface="Times New Roman"/>
                <a:cs typeface="Times New Roman"/>
              </a:rPr>
              <a:t>que</a:t>
            </a:r>
            <a:r>
              <a:rPr lang="es-ES_tradnl" sz="5500" b="1" dirty="0" smtClean="0">
                <a:solidFill>
                  <a:srgbClr val="FF6600"/>
                </a:solidFill>
                <a:latin typeface="Times New Roman"/>
                <a:cs typeface="Times New Roman"/>
              </a:rPr>
              <a:t> jaula </a:t>
            </a:r>
            <a:r>
              <a:rPr lang="es-ES_tradnl" sz="5500" b="1" dirty="0" smtClean="0">
                <a:latin typeface="Times New Roman"/>
                <a:cs typeface="Times New Roman"/>
              </a:rPr>
              <a:t>me das.</a:t>
            </a:r>
          </a:p>
          <a:p>
            <a:pPr algn="ctr"/>
            <a:r>
              <a:rPr lang="es-ES_tradnl" sz="5500" b="1" dirty="0" smtClean="0">
                <a:latin typeface="Times New Roman"/>
                <a:cs typeface="Times New Roman"/>
              </a:rPr>
              <a:t>Digo </a:t>
            </a:r>
            <a:r>
              <a:rPr lang="es-ES_tradnl" sz="5500" b="1" dirty="0" smtClean="0">
                <a:solidFill>
                  <a:srgbClr val="FF0000"/>
                </a:solidFill>
                <a:latin typeface="Times New Roman"/>
                <a:cs typeface="Times New Roman"/>
              </a:rPr>
              <a:t>pequeñito</a:t>
            </a:r>
            <a:r>
              <a:rPr lang="es-ES_tradnl" sz="5500" b="1" dirty="0" smtClean="0">
                <a:latin typeface="Times New Roman"/>
                <a:cs typeface="Times New Roman"/>
              </a:rPr>
              <a:t> porque no me entiendes,</a:t>
            </a:r>
          </a:p>
          <a:p>
            <a:pPr algn="ctr"/>
            <a:r>
              <a:rPr lang="es-ES_tradnl" sz="5500" b="1" dirty="0" smtClean="0">
                <a:solidFill>
                  <a:srgbClr val="008000"/>
                </a:solidFill>
                <a:latin typeface="Times New Roman"/>
                <a:cs typeface="Times New Roman"/>
              </a:rPr>
              <a:t>ni me entenderás.</a:t>
            </a:r>
          </a:p>
          <a:p>
            <a:pPr algn="ctr"/>
            <a:endParaRPr lang="es-ES_tradnl" sz="5500" b="1" dirty="0" smtClean="0">
              <a:latin typeface="Times New Roman"/>
              <a:cs typeface="Times New Roman"/>
            </a:endParaRPr>
          </a:p>
          <a:p>
            <a:pPr algn="ctr"/>
            <a:r>
              <a:rPr lang="es-ES_tradnl" sz="5500" b="1" dirty="0" smtClean="0">
                <a:latin typeface="Times New Roman"/>
                <a:cs typeface="Times New Roman"/>
              </a:rPr>
              <a:t>Tampoco te entiendo, pero mientras tanto,</a:t>
            </a:r>
          </a:p>
          <a:p>
            <a:pPr algn="ctr"/>
            <a:r>
              <a:rPr lang="es-ES_tradnl" sz="5500" b="1" dirty="0" smtClean="0">
                <a:latin typeface="Times New Roman"/>
                <a:cs typeface="Times New Roman"/>
              </a:rPr>
              <a:t>ábreme la </a:t>
            </a:r>
            <a:r>
              <a:rPr lang="es-ES_tradnl" sz="5500" b="1" dirty="0" smtClean="0">
                <a:solidFill>
                  <a:srgbClr val="FF6600"/>
                </a:solidFill>
                <a:latin typeface="Times New Roman"/>
                <a:cs typeface="Times New Roman"/>
              </a:rPr>
              <a:t>jaula</a:t>
            </a:r>
            <a:r>
              <a:rPr lang="es-ES_tradnl" sz="5500" b="1" dirty="0" smtClean="0">
                <a:latin typeface="Times New Roman"/>
                <a:cs typeface="Times New Roman"/>
              </a:rPr>
              <a:t> que quiero escapar.</a:t>
            </a:r>
          </a:p>
          <a:p>
            <a:pPr algn="ctr"/>
            <a:r>
              <a:rPr lang="es-ES_tradnl" sz="5500" b="1" dirty="0" smtClean="0">
                <a:solidFill>
                  <a:srgbClr val="FF0000"/>
                </a:solidFill>
                <a:latin typeface="Times New Roman"/>
                <a:cs typeface="Times New Roman"/>
              </a:rPr>
              <a:t>Hombre pequeñito</a:t>
            </a:r>
            <a:r>
              <a:rPr lang="es-ES_tradnl" sz="5500" b="1" dirty="0" smtClean="0">
                <a:latin typeface="Times New Roman"/>
                <a:cs typeface="Times New Roman"/>
              </a:rPr>
              <a:t>, te amé media hora,</a:t>
            </a:r>
          </a:p>
          <a:p>
            <a:pPr algn="ctr"/>
            <a:r>
              <a:rPr lang="es-ES_tradnl" sz="5500" b="1" dirty="0" smtClean="0">
                <a:solidFill>
                  <a:srgbClr val="008000"/>
                </a:solidFill>
                <a:latin typeface="Times New Roman"/>
                <a:cs typeface="Times New Roman"/>
              </a:rPr>
              <a:t>no me pidas más.</a:t>
            </a:r>
          </a:p>
          <a:p>
            <a:endParaRPr lang="en-US" dirty="0"/>
          </a:p>
        </p:txBody>
      </p:sp>
      <p:pic>
        <p:nvPicPr>
          <p:cNvPr id="11" name="Picture Placeholder 10"/>
          <p:cNvPicPr>
            <a:picLocks noGrp="1" noChangeAspect="1"/>
          </p:cNvPicPr>
          <p:nvPr>
            <p:ph type="pic" sz="quarter" idx="14"/>
          </p:nvPr>
        </p:nvPicPr>
        <p:blipFill>
          <a:blip r:embed="rId2"/>
          <a:srcRect l="4723" r="4723"/>
          <a:stretch>
            <a:fillRect/>
          </a:stretch>
        </p:blipFill>
        <p:spPr/>
      </p:pic>
    </p:spTree>
    <p:extLst>
      <p:ext uri="{BB962C8B-B14F-4D97-AF65-F5344CB8AC3E}">
        <p14:creationId xmlns:p14="http://schemas.microsoft.com/office/powerpoint/2010/main" val="98017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361950"/>
            <a:ext cx="3566160" cy="1162050"/>
          </a:xfrm>
        </p:spPr>
        <p:txBody>
          <a:bodyPr/>
          <a:lstStyle/>
          <a:p>
            <a:pPr algn="ctr"/>
            <a:r>
              <a:rPr lang="es-ES_tradnl" sz="4400" dirty="0" smtClean="0"/>
              <a:t>Simbolismo </a:t>
            </a:r>
            <a:endParaRPr lang="es-ES_tradnl" sz="4400" dirty="0"/>
          </a:p>
        </p:txBody>
      </p:sp>
      <p:sp>
        <p:nvSpPr>
          <p:cNvPr id="3" name="Text Placeholder 2"/>
          <p:cNvSpPr>
            <a:spLocks noGrp="1"/>
          </p:cNvSpPr>
          <p:nvPr>
            <p:ph type="body" sz="half" idx="2"/>
          </p:nvPr>
        </p:nvSpPr>
        <p:spPr>
          <a:xfrm>
            <a:off x="5017544" y="1772188"/>
            <a:ext cx="3566160" cy="4106593"/>
          </a:xfrm>
        </p:spPr>
        <p:txBody>
          <a:bodyPr>
            <a:normAutofit fontScale="92500" lnSpcReduction="10000"/>
          </a:bodyPr>
          <a:lstStyle/>
          <a:p>
            <a:r>
              <a:rPr lang="en-US" sz="4400" b="1" u="sng" dirty="0" err="1" smtClean="0"/>
              <a:t>Canario</a:t>
            </a:r>
            <a:r>
              <a:rPr lang="en-US" sz="4400" b="1" u="sng" dirty="0" smtClean="0"/>
              <a:t>: </a:t>
            </a:r>
            <a:r>
              <a:rPr lang="en-US" sz="4400" dirty="0" smtClean="0"/>
              <a:t>La </a:t>
            </a:r>
            <a:r>
              <a:rPr lang="en-US" sz="4400" dirty="0" err="1" smtClean="0"/>
              <a:t>mujer</a:t>
            </a:r>
            <a:r>
              <a:rPr lang="en-US" sz="4400" dirty="0" smtClean="0"/>
              <a:t>.</a:t>
            </a:r>
          </a:p>
          <a:p>
            <a:r>
              <a:rPr lang="en-US" sz="4400" b="1" u="sng" dirty="0" smtClean="0"/>
              <a:t>La </a:t>
            </a:r>
            <a:r>
              <a:rPr lang="en-US" sz="4400" b="1" u="sng" dirty="0" err="1" smtClean="0"/>
              <a:t>jaula</a:t>
            </a:r>
            <a:r>
              <a:rPr lang="en-US" sz="4400" b="1" u="sng" dirty="0" smtClean="0"/>
              <a:t>:</a:t>
            </a:r>
            <a:r>
              <a:rPr lang="en-US" sz="4400" u="sng" dirty="0" smtClean="0"/>
              <a:t> </a:t>
            </a:r>
            <a:r>
              <a:rPr lang="en-US" sz="4400" dirty="0" smtClean="0"/>
              <a:t>la </a:t>
            </a:r>
            <a:r>
              <a:rPr lang="en-US" sz="4400" dirty="0" err="1" smtClean="0"/>
              <a:t>sociedad</a:t>
            </a:r>
            <a:r>
              <a:rPr lang="en-US" sz="4400" dirty="0" smtClean="0"/>
              <a:t>, la moral, </a:t>
            </a:r>
            <a:r>
              <a:rPr lang="en-US" sz="4400" dirty="0" err="1" smtClean="0"/>
              <a:t>su</a:t>
            </a:r>
            <a:r>
              <a:rPr lang="en-US" sz="4400" dirty="0" smtClean="0"/>
              <a:t> </a:t>
            </a:r>
            <a:r>
              <a:rPr lang="en-US" sz="4400" dirty="0" err="1" smtClean="0"/>
              <a:t>encarcelamiento</a:t>
            </a:r>
            <a:r>
              <a:rPr lang="en-US" sz="4400" dirty="0" smtClean="0"/>
              <a:t>.</a:t>
            </a:r>
            <a:endParaRPr lang="en-US" sz="4400" dirty="0"/>
          </a:p>
        </p:txBody>
      </p:sp>
      <p:pic>
        <p:nvPicPr>
          <p:cNvPr id="5" name="Picture Placeholder 4"/>
          <p:cNvPicPr>
            <a:picLocks noGrp="1" noChangeAspect="1"/>
          </p:cNvPicPr>
          <p:nvPr>
            <p:ph type="pic" sz="quarter" idx="14"/>
          </p:nvPr>
        </p:nvPicPr>
        <p:blipFill>
          <a:blip r:embed="rId2"/>
          <a:srcRect l="9455" r="9455"/>
          <a:stretch>
            <a:fillRect/>
          </a:stretch>
        </p:blipFill>
        <p:spPr/>
      </p:pic>
    </p:spTree>
    <p:extLst>
      <p:ext uri="{BB962C8B-B14F-4D97-AF65-F5344CB8AC3E}">
        <p14:creationId xmlns:p14="http://schemas.microsoft.com/office/powerpoint/2010/main" val="391578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t>Res</a:t>
            </a:r>
            <a:r>
              <a:rPr lang="es-ES_tradnl" b="1" dirty="0"/>
              <a:t>u</a:t>
            </a:r>
            <a:r>
              <a:rPr lang="es-ES_tradnl" b="1" dirty="0" smtClean="0"/>
              <a:t>men </a:t>
            </a:r>
            <a:endParaRPr lang="es-ES_tradnl" b="1" dirty="0"/>
          </a:p>
        </p:txBody>
      </p:sp>
      <p:sp>
        <p:nvSpPr>
          <p:cNvPr id="3" name="Content Placeholder 2"/>
          <p:cNvSpPr>
            <a:spLocks noGrp="1"/>
          </p:cNvSpPr>
          <p:nvPr>
            <p:ph idx="1"/>
          </p:nvPr>
        </p:nvSpPr>
        <p:spPr/>
        <p:txBody>
          <a:bodyPr>
            <a:noAutofit/>
          </a:bodyPr>
          <a:lstStyle/>
          <a:p>
            <a:r>
              <a:rPr lang="es-ES_tradnl" sz="2200" dirty="0" smtClean="0"/>
              <a:t>El propósito de mi ensayo es hablar sobre la poetisa Alfonsina Storni y discutir como en sus obras tituladas; </a:t>
            </a:r>
            <a:r>
              <a:rPr lang="es-ES_tradnl" sz="2200" i="1" dirty="0" smtClean="0"/>
              <a:t>“Tu me quieres Blanca”, “Hombre pequeñito” y “La que comprende” </a:t>
            </a:r>
            <a:r>
              <a:rPr lang="es-ES_tradnl" sz="2200" dirty="0" smtClean="0"/>
              <a:t>se ve reflejado el movimiento feminista en argentina durante el siglo XX. También hablaré sobre las influencias que arrastraron a Storni a revelarse en contra de las normas impuestas por la sociedad en contra de la mujer. De esta manera demostrare como la mujer de esa época se ve atrapada ante la injusticia y la desigualdad por medio de estos tres poemas. Storni rompe las reglas morales  mediante su poesía y demuestra cómo la mujer es tratada rompiendo el silencio y exponiendo la ignorancia del hombre desafiando a la sociedad.</a:t>
            </a:r>
            <a:endParaRPr lang="es-ES_tradnl" sz="2200" dirty="0"/>
          </a:p>
        </p:txBody>
      </p:sp>
    </p:spTree>
    <p:extLst>
      <p:ext uri="{BB962C8B-B14F-4D97-AF65-F5344CB8AC3E}">
        <p14:creationId xmlns:p14="http://schemas.microsoft.com/office/powerpoint/2010/main" val="13153472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621369"/>
            <a:ext cx="3566160" cy="1162050"/>
          </a:xfrm>
        </p:spPr>
        <p:txBody>
          <a:bodyPr/>
          <a:lstStyle/>
          <a:p>
            <a:pPr algn="ctr"/>
            <a:r>
              <a:rPr lang="en-US" dirty="0" smtClean="0">
                <a:latin typeface="Times New Roman"/>
                <a:cs typeface="Times New Roman"/>
              </a:rPr>
              <a:t>“La </a:t>
            </a:r>
            <a:r>
              <a:rPr lang="en-US" dirty="0" err="1" smtClean="0">
                <a:latin typeface="Times New Roman"/>
                <a:cs typeface="Times New Roman"/>
              </a:rPr>
              <a:t>que</a:t>
            </a:r>
            <a:r>
              <a:rPr lang="en-US" dirty="0" smtClean="0">
                <a:latin typeface="Times New Roman"/>
                <a:cs typeface="Times New Roman"/>
              </a:rPr>
              <a:t> </a:t>
            </a:r>
            <a:r>
              <a:rPr lang="en-US" dirty="0" err="1" smtClean="0">
                <a:latin typeface="Times New Roman"/>
                <a:cs typeface="Times New Roman"/>
              </a:rPr>
              <a:t>comprende</a:t>
            </a:r>
            <a:r>
              <a:rPr lang="en-US" dirty="0" smtClean="0">
                <a:latin typeface="Times New Roman"/>
                <a:cs typeface="Times New Roman"/>
              </a:rPr>
              <a:t>” 1920</a:t>
            </a:r>
            <a:endParaRPr lang="en-US" dirty="0">
              <a:latin typeface="Times New Roman"/>
              <a:cs typeface="Times New Roman"/>
            </a:endParaRPr>
          </a:p>
        </p:txBody>
      </p:sp>
      <p:sp>
        <p:nvSpPr>
          <p:cNvPr id="3" name="Text Placeholder 2"/>
          <p:cNvSpPr>
            <a:spLocks noGrp="1"/>
          </p:cNvSpPr>
          <p:nvPr>
            <p:ph type="body" sz="half" idx="2"/>
          </p:nvPr>
        </p:nvSpPr>
        <p:spPr>
          <a:xfrm>
            <a:off x="4636601" y="1770420"/>
            <a:ext cx="4400343" cy="5333102"/>
          </a:xfrm>
        </p:spPr>
        <p:txBody>
          <a:bodyPr>
            <a:noAutofit/>
          </a:bodyPr>
          <a:lstStyle/>
          <a:p>
            <a:r>
              <a:rPr lang="en-US" sz="1800" b="1" dirty="0">
                <a:latin typeface="Times New Roman"/>
                <a:cs typeface="Times New Roman"/>
              </a:rPr>
              <a:t>Con la </a:t>
            </a:r>
            <a:r>
              <a:rPr lang="en-US" sz="1800" b="1" dirty="0" err="1">
                <a:latin typeface="Times New Roman"/>
                <a:cs typeface="Times New Roman"/>
              </a:rPr>
              <a:t>cabeza</a:t>
            </a:r>
            <a:r>
              <a:rPr lang="en-US" sz="1800" b="1" dirty="0">
                <a:latin typeface="Times New Roman"/>
                <a:cs typeface="Times New Roman"/>
              </a:rPr>
              <a:t> </a:t>
            </a:r>
            <a:r>
              <a:rPr lang="en-US" sz="1800" b="1" dirty="0" err="1">
                <a:latin typeface="Times New Roman"/>
                <a:cs typeface="Times New Roman"/>
              </a:rPr>
              <a:t>negra</a:t>
            </a:r>
            <a:r>
              <a:rPr lang="en-US" sz="1800" b="1" dirty="0">
                <a:latin typeface="Times New Roman"/>
                <a:cs typeface="Times New Roman"/>
              </a:rPr>
              <a:t> </a:t>
            </a:r>
            <a:r>
              <a:rPr lang="en-US" sz="1800" b="1" dirty="0" err="1">
                <a:latin typeface="Times New Roman"/>
                <a:cs typeface="Times New Roman"/>
              </a:rPr>
              <a:t>caída</a:t>
            </a:r>
            <a:r>
              <a:rPr lang="en-US" sz="1800" b="1" dirty="0">
                <a:latin typeface="Times New Roman"/>
                <a:cs typeface="Times New Roman"/>
              </a:rPr>
              <a:t> </a:t>
            </a:r>
            <a:r>
              <a:rPr lang="en-US" sz="1800" b="1" dirty="0" err="1">
                <a:latin typeface="Times New Roman"/>
                <a:cs typeface="Times New Roman"/>
              </a:rPr>
              <a:t>hacia</a:t>
            </a:r>
            <a:r>
              <a:rPr lang="en-US" sz="1800" b="1" dirty="0">
                <a:latin typeface="Times New Roman"/>
                <a:cs typeface="Times New Roman"/>
              </a:rPr>
              <a:t> </a:t>
            </a:r>
            <a:r>
              <a:rPr lang="en-US" sz="1800" b="1" dirty="0" err="1">
                <a:latin typeface="Times New Roman"/>
                <a:cs typeface="Times New Roman"/>
              </a:rPr>
              <a:t>adelante</a:t>
            </a:r>
            <a:endParaRPr lang="en-US" sz="1800" b="1" dirty="0">
              <a:latin typeface="Times New Roman"/>
              <a:cs typeface="Times New Roman"/>
            </a:endParaRPr>
          </a:p>
          <a:p>
            <a:r>
              <a:rPr lang="en-US" sz="1800" b="1" dirty="0" err="1">
                <a:latin typeface="Times New Roman"/>
                <a:cs typeface="Times New Roman"/>
              </a:rPr>
              <a:t>esta</a:t>
            </a:r>
            <a:r>
              <a:rPr lang="en-US" sz="1800" b="1" dirty="0">
                <a:latin typeface="Times New Roman"/>
                <a:cs typeface="Times New Roman"/>
              </a:rPr>
              <a:t> la </a:t>
            </a:r>
            <a:r>
              <a:rPr lang="en-US" sz="1800" b="1" dirty="0" err="1">
                <a:latin typeface="Times New Roman"/>
                <a:cs typeface="Times New Roman"/>
              </a:rPr>
              <a:t>mujer</a:t>
            </a:r>
            <a:r>
              <a:rPr lang="en-US" sz="1800" b="1" dirty="0">
                <a:latin typeface="Times New Roman"/>
                <a:cs typeface="Times New Roman"/>
              </a:rPr>
              <a:t> </a:t>
            </a:r>
            <a:r>
              <a:rPr lang="en-US" sz="1800" b="1" dirty="0" err="1">
                <a:latin typeface="Times New Roman"/>
                <a:cs typeface="Times New Roman"/>
              </a:rPr>
              <a:t>bella</a:t>
            </a:r>
            <a:r>
              <a:rPr lang="en-US" sz="1800" b="1" dirty="0">
                <a:latin typeface="Times New Roman"/>
                <a:cs typeface="Times New Roman"/>
              </a:rPr>
              <a:t>, la de </a:t>
            </a:r>
            <a:r>
              <a:rPr lang="en-US" sz="1800" b="1" dirty="0" err="1">
                <a:latin typeface="Times New Roman"/>
                <a:cs typeface="Times New Roman"/>
              </a:rPr>
              <a:t>mediana</a:t>
            </a:r>
            <a:r>
              <a:rPr lang="en-US" sz="1800" b="1" dirty="0">
                <a:latin typeface="Times New Roman"/>
                <a:cs typeface="Times New Roman"/>
              </a:rPr>
              <a:t> </a:t>
            </a:r>
            <a:r>
              <a:rPr lang="en-US" sz="1800" b="1" dirty="0" err="1">
                <a:latin typeface="Times New Roman"/>
                <a:cs typeface="Times New Roman"/>
              </a:rPr>
              <a:t>edad</a:t>
            </a:r>
            <a:r>
              <a:rPr lang="en-US" sz="1800" b="1" dirty="0">
                <a:latin typeface="Times New Roman"/>
                <a:cs typeface="Times New Roman"/>
              </a:rPr>
              <a:t>,</a:t>
            </a:r>
          </a:p>
          <a:p>
            <a:r>
              <a:rPr lang="en-US" sz="1800" b="1" dirty="0" err="1">
                <a:latin typeface="Times New Roman"/>
                <a:cs typeface="Times New Roman"/>
              </a:rPr>
              <a:t>postrada</a:t>
            </a:r>
            <a:r>
              <a:rPr lang="en-US" sz="1800" b="1" dirty="0">
                <a:latin typeface="Times New Roman"/>
                <a:cs typeface="Times New Roman"/>
              </a:rPr>
              <a:t> de </a:t>
            </a:r>
            <a:r>
              <a:rPr lang="en-US" sz="1800" b="1" dirty="0" err="1">
                <a:latin typeface="Times New Roman"/>
                <a:cs typeface="Times New Roman"/>
              </a:rPr>
              <a:t>rodillas</a:t>
            </a:r>
            <a:r>
              <a:rPr lang="en-US" sz="1800" b="1" dirty="0">
                <a:latin typeface="Times New Roman"/>
                <a:cs typeface="Times New Roman"/>
              </a:rPr>
              <a:t>, y un </a:t>
            </a:r>
            <a:r>
              <a:rPr lang="en-US" sz="1800" b="1" dirty="0" err="1">
                <a:latin typeface="Times New Roman"/>
                <a:cs typeface="Times New Roman"/>
              </a:rPr>
              <a:t>cristo</a:t>
            </a:r>
            <a:r>
              <a:rPr lang="en-US" sz="1800" b="1" dirty="0">
                <a:latin typeface="Times New Roman"/>
                <a:cs typeface="Times New Roman"/>
              </a:rPr>
              <a:t> </a:t>
            </a:r>
            <a:r>
              <a:rPr lang="en-US" sz="1800" b="1" dirty="0" err="1">
                <a:latin typeface="Times New Roman"/>
                <a:cs typeface="Times New Roman"/>
              </a:rPr>
              <a:t>agonizante</a:t>
            </a:r>
            <a:endParaRPr lang="en-US" sz="1800" b="1" dirty="0">
              <a:latin typeface="Times New Roman"/>
              <a:cs typeface="Times New Roman"/>
            </a:endParaRPr>
          </a:p>
          <a:p>
            <a:r>
              <a:rPr lang="en-US" sz="1800" b="1" dirty="0" err="1">
                <a:latin typeface="Times New Roman"/>
                <a:cs typeface="Times New Roman"/>
              </a:rPr>
              <a:t>desde</a:t>
            </a:r>
            <a:r>
              <a:rPr lang="en-US" sz="1800" b="1" dirty="0">
                <a:latin typeface="Times New Roman"/>
                <a:cs typeface="Times New Roman"/>
              </a:rPr>
              <a:t> </a:t>
            </a:r>
            <a:r>
              <a:rPr lang="en-US" sz="1800" b="1" dirty="0" err="1">
                <a:latin typeface="Times New Roman"/>
                <a:cs typeface="Times New Roman"/>
              </a:rPr>
              <a:t>su</a:t>
            </a:r>
            <a:r>
              <a:rPr lang="en-US" sz="1800" b="1" dirty="0">
                <a:latin typeface="Times New Roman"/>
                <a:cs typeface="Times New Roman"/>
              </a:rPr>
              <a:t> </a:t>
            </a:r>
            <a:r>
              <a:rPr lang="en-US" sz="1800" b="1" dirty="0" err="1">
                <a:latin typeface="Times New Roman"/>
                <a:cs typeface="Times New Roman"/>
              </a:rPr>
              <a:t>duro</a:t>
            </a:r>
            <a:r>
              <a:rPr lang="en-US" sz="1800" b="1" dirty="0">
                <a:latin typeface="Times New Roman"/>
                <a:cs typeface="Times New Roman"/>
              </a:rPr>
              <a:t> </a:t>
            </a:r>
            <a:r>
              <a:rPr lang="en-US" sz="1800" b="1" dirty="0" err="1">
                <a:latin typeface="Times New Roman"/>
                <a:cs typeface="Times New Roman"/>
              </a:rPr>
              <a:t>leño</a:t>
            </a:r>
            <a:r>
              <a:rPr lang="en-US" sz="1800" b="1" dirty="0">
                <a:latin typeface="Times New Roman"/>
                <a:cs typeface="Times New Roman"/>
              </a:rPr>
              <a:t>, la </a:t>
            </a:r>
            <a:r>
              <a:rPr lang="en-US" sz="1800" b="1" dirty="0" err="1">
                <a:latin typeface="Times New Roman"/>
                <a:cs typeface="Times New Roman"/>
              </a:rPr>
              <a:t>mira</a:t>
            </a:r>
            <a:r>
              <a:rPr lang="en-US" sz="1800" b="1" dirty="0">
                <a:latin typeface="Times New Roman"/>
                <a:cs typeface="Times New Roman"/>
              </a:rPr>
              <a:t> con </a:t>
            </a:r>
            <a:r>
              <a:rPr lang="en-US" sz="1800" b="1" dirty="0" err="1">
                <a:latin typeface="Times New Roman"/>
                <a:cs typeface="Times New Roman"/>
              </a:rPr>
              <a:t>piedad</a:t>
            </a:r>
            <a:r>
              <a:rPr lang="en-US" sz="1800" b="1" dirty="0">
                <a:latin typeface="Times New Roman"/>
                <a:cs typeface="Times New Roman"/>
              </a:rPr>
              <a:t>.</a:t>
            </a:r>
          </a:p>
          <a:p>
            <a:endParaRPr lang="en-US" sz="1800" b="1" dirty="0">
              <a:latin typeface="Times New Roman"/>
              <a:cs typeface="Times New Roman"/>
            </a:endParaRPr>
          </a:p>
          <a:p>
            <a:r>
              <a:rPr lang="en-US" sz="1800" b="1" dirty="0">
                <a:latin typeface="Times New Roman"/>
                <a:cs typeface="Times New Roman"/>
              </a:rPr>
              <a:t>En los </a:t>
            </a:r>
            <a:r>
              <a:rPr lang="en-US" sz="1800" b="1" dirty="0" err="1">
                <a:latin typeface="Times New Roman"/>
                <a:cs typeface="Times New Roman"/>
              </a:rPr>
              <a:t>ojos</a:t>
            </a:r>
            <a:r>
              <a:rPr lang="en-US" sz="1800" b="1" dirty="0">
                <a:latin typeface="Times New Roman"/>
                <a:cs typeface="Times New Roman"/>
              </a:rPr>
              <a:t> la </a:t>
            </a:r>
            <a:r>
              <a:rPr lang="en-US" sz="1800" b="1" dirty="0" err="1">
                <a:latin typeface="Times New Roman"/>
                <a:cs typeface="Times New Roman"/>
              </a:rPr>
              <a:t>carga</a:t>
            </a:r>
            <a:r>
              <a:rPr lang="en-US" sz="1800" b="1" dirty="0">
                <a:latin typeface="Times New Roman"/>
                <a:cs typeface="Times New Roman"/>
              </a:rPr>
              <a:t> de </a:t>
            </a:r>
            <a:r>
              <a:rPr lang="en-US" sz="1800" b="1" dirty="0" err="1">
                <a:latin typeface="Times New Roman"/>
                <a:cs typeface="Times New Roman"/>
              </a:rPr>
              <a:t>una</a:t>
            </a:r>
            <a:r>
              <a:rPr lang="en-US" sz="1800" b="1" dirty="0">
                <a:latin typeface="Times New Roman"/>
                <a:cs typeface="Times New Roman"/>
              </a:rPr>
              <a:t> </a:t>
            </a:r>
            <a:r>
              <a:rPr lang="en-US" sz="1800" b="1" dirty="0" err="1">
                <a:latin typeface="Times New Roman"/>
                <a:cs typeface="Times New Roman"/>
              </a:rPr>
              <a:t>enorme</a:t>
            </a:r>
            <a:r>
              <a:rPr lang="en-US" sz="1800" b="1" dirty="0">
                <a:latin typeface="Times New Roman"/>
                <a:cs typeface="Times New Roman"/>
              </a:rPr>
              <a:t> </a:t>
            </a:r>
            <a:r>
              <a:rPr lang="en-US" sz="1800" b="1" dirty="0" err="1">
                <a:latin typeface="Times New Roman"/>
                <a:cs typeface="Times New Roman"/>
              </a:rPr>
              <a:t>tristeza</a:t>
            </a:r>
            <a:r>
              <a:rPr lang="en-US" sz="1800" b="1" dirty="0">
                <a:latin typeface="Times New Roman"/>
                <a:cs typeface="Times New Roman"/>
              </a:rPr>
              <a:t>,</a:t>
            </a:r>
          </a:p>
          <a:p>
            <a:r>
              <a:rPr lang="en-US" sz="1800" b="1" dirty="0">
                <a:latin typeface="Times New Roman"/>
                <a:cs typeface="Times New Roman"/>
              </a:rPr>
              <a:t>en el </a:t>
            </a:r>
            <a:r>
              <a:rPr lang="en-US" sz="1800" b="1" dirty="0" err="1">
                <a:latin typeface="Times New Roman"/>
                <a:cs typeface="Times New Roman"/>
              </a:rPr>
              <a:t>seno</a:t>
            </a:r>
            <a:r>
              <a:rPr lang="en-US" sz="1800" b="1" dirty="0">
                <a:latin typeface="Times New Roman"/>
                <a:cs typeface="Times New Roman"/>
              </a:rPr>
              <a:t> la </a:t>
            </a:r>
            <a:r>
              <a:rPr lang="en-US" sz="1800" b="1" dirty="0" err="1">
                <a:latin typeface="Times New Roman"/>
                <a:cs typeface="Times New Roman"/>
              </a:rPr>
              <a:t>carga</a:t>
            </a:r>
            <a:r>
              <a:rPr lang="en-US" sz="1800" b="1" dirty="0">
                <a:latin typeface="Times New Roman"/>
                <a:cs typeface="Times New Roman"/>
              </a:rPr>
              <a:t> del </a:t>
            </a:r>
            <a:r>
              <a:rPr lang="en-US" sz="1800" b="1" dirty="0" err="1">
                <a:latin typeface="Times New Roman"/>
                <a:cs typeface="Times New Roman"/>
              </a:rPr>
              <a:t>hijo</a:t>
            </a:r>
            <a:r>
              <a:rPr lang="en-US" sz="1800" b="1" dirty="0">
                <a:latin typeface="Times New Roman"/>
                <a:cs typeface="Times New Roman"/>
              </a:rPr>
              <a:t> </a:t>
            </a:r>
            <a:r>
              <a:rPr lang="en-US" sz="1800" b="1" dirty="0" err="1">
                <a:latin typeface="Times New Roman"/>
                <a:cs typeface="Times New Roman"/>
              </a:rPr>
              <a:t>por</a:t>
            </a:r>
            <a:r>
              <a:rPr lang="en-US" sz="1800" b="1" dirty="0">
                <a:latin typeface="Times New Roman"/>
                <a:cs typeface="Times New Roman"/>
              </a:rPr>
              <a:t> </a:t>
            </a:r>
            <a:r>
              <a:rPr lang="en-US" sz="1800" b="1" dirty="0" err="1">
                <a:latin typeface="Times New Roman"/>
                <a:cs typeface="Times New Roman"/>
              </a:rPr>
              <a:t>nacer</a:t>
            </a:r>
            <a:r>
              <a:rPr lang="en-US" sz="1800" b="1" dirty="0">
                <a:latin typeface="Times New Roman"/>
                <a:cs typeface="Times New Roman"/>
              </a:rPr>
              <a:t>,</a:t>
            </a:r>
          </a:p>
          <a:p>
            <a:r>
              <a:rPr lang="en-US" sz="1800" b="1" dirty="0">
                <a:latin typeface="Times New Roman"/>
                <a:cs typeface="Times New Roman"/>
              </a:rPr>
              <a:t>al pie del </a:t>
            </a:r>
            <a:r>
              <a:rPr lang="en-US" sz="1800" b="1" dirty="0" err="1">
                <a:latin typeface="Times New Roman"/>
                <a:cs typeface="Times New Roman"/>
              </a:rPr>
              <a:t>blanco</a:t>
            </a:r>
            <a:r>
              <a:rPr lang="en-US" sz="1800" b="1" dirty="0">
                <a:latin typeface="Times New Roman"/>
                <a:cs typeface="Times New Roman"/>
              </a:rPr>
              <a:t> Cristo </a:t>
            </a:r>
            <a:r>
              <a:rPr lang="en-US" sz="1800" b="1" dirty="0" err="1">
                <a:latin typeface="Times New Roman"/>
                <a:cs typeface="Times New Roman"/>
              </a:rPr>
              <a:t>que</a:t>
            </a:r>
            <a:r>
              <a:rPr lang="en-US" sz="1800" b="1" dirty="0">
                <a:latin typeface="Times New Roman"/>
                <a:cs typeface="Times New Roman"/>
              </a:rPr>
              <a:t> </a:t>
            </a:r>
            <a:r>
              <a:rPr lang="en-US" sz="1800" b="1" dirty="0" err="1">
                <a:latin typeface="Times New Roman"/>
                <a:cs typeface="Times New Roman"/>
              </a:rPr>
              <a:t>esta</a:t>
            </a:r>
            <a:r>
              <a:rPr lang="en-US" sz="1800" b="1" dirty="0">
                <a:latin typeface="Times New Roman"/>
                <a:cs typeface="Times New Roman"/>
              </a:rPr>
              <a:t> </a:t>
            </a:r>
            <a:r>
              <a:rPr lang="en-US" sz="1800" b="1" dirty="0" err="1">
                <a:latin typeface="Times New Roman"/>
                <a:cs typeface="Times New Roman"/>
              </a:rPr>
              <a:t>sangrando</a:t>
            </a:r>
            <a:r>
              <a:rPr lang="en-US" sz="1800" b="1" dirty="0">
                <a:latin typeface="Times New Roman"/>
                <a:cs typeface="Times New Roman"/>
              </a:rPr>
              <a:t> </a:t>
            </a:r>
            <a:r>
              <a:rPr lang="en-US" sz="1800" b="1" dirty="0" err="1">
                <a:latin typeface="Times New Roman"/>
                <a:cs typeface="Times New Roman"/>
              </a:rPr>
              <a:t>reza</a:t>
            </a:r>
            <a:r>
              <a:rPr lang="en-US" sz="1800" b="1" dirty="0">
                <a:latin typeface="Times New Roman"/>
                <a:cs typeface="Times New Roman"/>
              </a:rPr>
              <a:t>;</a:t>
            </a:r>
          </a:p>
          <a:p>
            <a:r>
              <a:rPr lang="en-US" sz="1800" b="1" dirty="0">
                <a:latin typeface="Times New Roman"/>
                <a:cs typeface="Times New Roman"/>
              </a:rPr>
              <a:t>-</a:t>
            </a:r>
            <a:r>
              <a:rPr lang="en-US" sz="1800" b="1" dirty="0" err="1">
                <a:latin typeface="Times New Roman"/>
                <a:cs typeface="Times New Roman"/>
              </a:rPr>
              <a:t>Señor</a:t>
            </a:r>
            <a:r>
              <a:rPr lang="en-US" sz="1800" b="1" dirty="0">
                <a:latin typeface="Times New Roman"/>
                <a:cs typeface="Times New Roman"/>
              </a:rPr>
              <a:t>; el </a:t>
            </a:r>
            <a:r>
              <a:rPr lang="en-US" sz="1800" b="1" dirty="0" err="1">
                <a:latin typeface="Times New Roman"/>
                <a:cs typeface="Times New Roman"/>
              </a:rPr>
              <a:t>hijo</a:t>
            </a:r>
            <a:r>
              <a:rPr lang="en-US" sz="1800" b="1" dirty="0">
                <a:latin typeface="Times New Roman"/>
                <a:cs typeface="Times New Roman"/>
              </a:rPr>
              <a:t> </a:t>
            </a:r>
            <a:r>
              <a:rPr lang="en-US" sz="1800" b="1" dirty="0" err="1">
                <a:latin typeface="Times New Roman"/>
                <a:cs typeface="Times New Roman"/>
              </a:rPr>
              <a:t>mio</a:t>
            </a:r>
            <a:r>
              <a:rPr lang="en-US" sz="1800" b="1" dirty="0">
                <a:latin typeface="Times New Roman"/>
                <a:cs typeface="Times New Roman"/>
              </a:rPr>
              <a:t>, ¡</a:t>
            </a:r>
            <a:r>
              <a:rPr lang="en-US" sz="1800" b="1" dirty="0" err="1">
                <a:latin typeface="Times New Roman"/>
                <a:cs typeface="Times New Roman"/>
              </a:rPr>
              <a:t>que</a:t>
            </a:r>
            <a:r>
              <a:rPr lang="en-US" sz="1800" b="1" dirty="0">
                <a:latin typeface="Times New Roman"/>
                <a:cs typeface="Times New Roman"/>
              </a:rPr>
              <a:t> no </a:t>
            </a:r>
            <a:r>
              <a:rPr lang="en-US" sz="1800" b="1" dirty="0" err="1">
                <a:latin typeface="Times New Roman"/>
                <a:cs typeface="Times New Roman"/>
              </a:rPr>
              <a:t>nazca</a:t>
            </a:r>
            <a:r>
              <a:rPr lang="en-US" sz="1800" b="1" dirty="0">
                <a:latin typeface="Times New Roman"/>
                <a:cs typeface="Times New Roman"/>
              </a:rPr>
              <a:t> </a:t>
            </a:r>
            <a:r>
              <a:rPr lang="en-US" sz="1800" b="1" dirty="0" err="1">
                <a:latin typeface="Times New Roman"/>
                <a:cs typeface="Times New Roman"/>
              </a:rPr>
              <a:t>mujer</a:t>
            </a:r>
            <a:r>
              <a:rPr lang="en-US" sz="1800" b="1" dirty="0">
                <a:latin typeface="Times New Roman"/>
                <a:cs typeface="Times New Roman"/>
              </a:rPr>
              <a:t>!</a:t>
            </a:r>
          </a:p>
        </p:txBody>
      </p:sp>
      <p:pic>
        <p:nvPicPr>
          <p:cNvPr id="5" name="Picture Placeholder 4"/>
          <p:cNvPicPr>
            <a:picLocks noGrp="1" noChangeAspect="1"/>
          </p:cNvPicPr>
          <p:nvPr>
            <p:ph type="pic" sz="quarter" idx="14"/>
          </p:nvPr>
        </p:nvPicPr>
        <p:blipFill>
          <a:blip r:embed="rId2"/>
          <a:srcRect l="8970" r="8970"/>
          <a:stretch>
            <a:fillRect/>
          </a:stretch>
        </p:blipFill>
        <p:spPr/>
      </p:pic>
    </p:spTree>
    <p:extLst>
      <p:ext uri="{BB962C8B-B14F-4D97-AF65-F5344CB8AC3E}">
        <p14:creationId xmlns:p14="http://schemas.microsoft.com/office/powerpoint/2010/main" val="34772925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Referencias</a:t>
            </a:r>
            <a:endParaRPr lang="en-US" dirty="0"/>
          </a:p>
        </p:txBody>
      </p:sp>
      <p:sp>
        <p:nvSpPr>
          <p:cNvPr id="7" name="Content Placeholder 6"/>
          <p:cNvSpPr>
            <a:spLocks noGrp="1"/>
          </p:cNvSpPr>
          <p:nvPr>
            <p:ph idx="1"/>
          </p:nvPr>
        </p:nvSpPr>
        <p:spPr>
          <a:xfrm>
            <a:off x="145018" y="1434319"/>
            <a:ext cx="8998982" cy="5634968"/>
          </a:xfrm>
        </p:spPr>
        <p:txBody>
          <a:bodyPr>
            <a:normAutofit fontScale="25000" lnSpcReduction="20000"/>
          </a:bodyPr>
          <a:lstStyle/>
          <a:p>
            <a:pPr marL="0" indent="0">
              <a:lnSpc>
                <a:spcPct val="120000"/>
              </a:lnSpc>
              <a:buNone/>
            </a:pPr>
            <a:r>
              <a:rPr lang="en-US" sz="4800" dirty="0"/>
              <a:t>"CVC. </a:t>
            </a:r>
            <a:r>
              <a:rPr lang="en-US" sz="4800" dirty="0" err="1"/>
              <a:t>Alfonsina</a:t>
            </a:r>
            <a:r>
              <a:rPr lang="en-US" sz="4800" dirty="0"/>
              <a:t> </a:t>
            </a:r>
            <a:r>
              <a:rPr lang="en-US" sz="4800" dirty="0" err="1"/>
              <a:t>Storni</a:t>
            </a:r>
            <a:r>
              <a:rPr lang="en-US" sz="4800" dirty="0"/>
              <a:t>. </a:t>
            </a:r>
            <a:r>
              <a:rPr lang="en-US" sz="4800" dirty="0" err="1"/>
              <a:t>Biografía</a:t>
            </a:r>
            <a:r>
              <a:rPr lang="en-US" sz="4800" dirty="0"/>
              <a:t>." </a:t>
            </a:r>
            <a:r>
              <a:rPr lang="en-US" sz="4800" i="1" dirty="0"/>
              <a:t>CVC. </a:t>
            </a:r>
            <a:r>
              <a:rPr lang="en-US" sz="4800" i="1" dirty="0" err="1"/>
              <a:t>Alfonsina</a:t>
            </a:r>
            <a:r>
              <a:rPr lang="en-US" sz="4800" i="1" dirty="0"/>
              <a:t> </a:t>
            </a:r>
            <a:r>
              <a:rPr lang="en-US" sz="4800" i="1" dirty="0" err="1"/>
              <a:t>Storni</a:t>
            </a:r>
            <a:r>
              <a:rPr lang="en-US" sz="4800" i="1" dirty="0"/>
              <a:t>. </a:t>
            </a:r>
            <a:r>
              <a:rPr lang="en-US" sz="4800" i="1" dirty="0" err="1"/>
              <a:t>Biografía</a:t>
            </a:r>
            <a:r>
              <a:rPr lang="en-US" sz="4800" i="1" dirty="0"/>
              <a:t>.</a:t>
            </a:r>
            <a:r>
              <a:rPr lang="en-US" sz="4800" dirty="0"/>
              <a:t> </a:t>
            </a:r>
            <a:r>
              <a:rPr lang="en-US" sz="4800" dirty="0" err="1"/>
              <a:t>Instituto</a:t>
            </a:r>
            <a:endParaRPr lang="en-US" sz="4800" dirty="0"/>
          </a:p>
          <a:p>
            <a:pPr marL="0" indent="0">
              <a:lnSpc>
                <a:spcPct val="120000"/>
              </a:lnSpc>
              <a:buNone/>
            </a:pPr>
            <a:r>
              <a:rPr lang="en-US" sz="4800" dirty="0"/>
              <a:t>Cervantes (</a:t>
            </a:r>
            <a:r>
              <a:rPr lang="en-US" sz="4800" dirty="0" err="1"/>
              <a:t>España</a:t>
            </a:r>
            <a:r>
              <a:rPr lang="en-US" sz="4800" dirty="0"/>
              <a:t>), 2006. Web. 13 May 2015. </a:t>
            </a:r>
            <a:r>
              <a:rPr lang="en-US" sz="4800" dirty="0" smtClean="0">
                <a:hlinkClick r:id="rId2"/>
              </a:rPr>
              <a:t>http</a:t>
            </a:r>
            <a:r>
              <a:rPr lang="en-US" sz="4800" dirty="0">
                <a:hlinkClick r:id="rId2"/>
              </a:rPr>
              <a:t>://cvc.cervantes.es/actcult/storni/</a:t>
            </a:r>
            <a:r>
              <a:rPr lang="en-US" sz="4800" dirty="0" smtClean="0">
                <a:hlinkClick r:id="rId2"/>
              </a:rPr>
              <a:t>biografia.htm</a:t>
            </a:r>
            <a:r>
              <a:rPr lang="en-US" sz="4800" dirty="0" smtClean="0"/>
              <a:t>.</a:t>
            </a:r>
            <a:endParaRPr lang="en-US" sz="4800" dirty="0"/>
          </a:p>
          <a:p>
            <a:pPr marL="0" indent="0">
              <a:lnSpc>
                <a:spcPct val="120000"/>
              </a:lnSpc>
              <a:buNone/>
            </a:pPr>
            <a:r>
              <a:rPr lang="en-US" sz="4800" dirty="0"/>
              <a:t>"El </a:t>
            </a:r>
            <a:r>
              <a:rPr lang="en-US" sz="4800" dirty="0" err="1"/>
              <a:t>Avance</a:t>
            </a:r>
            <a:r>
              <a:rPr lang="en-US" sz="4800" dirty="0"/>
              <a:t> De Los </a:t>
            </a:r>
            <a:r>
              <a:rPr lang="en-US" sz="4800" dirty="0" err="1"/>
              <a:t>Derechos</a:t>
            </a:r>
            <a:r>
              <a:rPr lang="en-US" sz="4800" dirty="0"/>
              <a:t> De La </a:t>
            </a:r>
            <a:r>
              <a:rPr lang="en-US" sz="4800" dirty="0" err="1"/>
              <a:t>Mujer</a:t>
            </a:r>
            <a:r>
              <a:rPr lang="en-US" sz="4800" dirty="0"/>
              <a:t> En El </a:t>
            </a:r>
            <a:r>
              <a:rPr lang="en-US" sz="4800" dirty="0" err="1"/>
              <a:t>Siglo</a:t>
            </a:r>
            <a:r>
              <a:rPr lang="en-US" sz="4800" dirty="0"/>
              <a:t> XX." </a:t>
            </a:r>
            <a:r>
              <a:rPr lang="en-US" sz="4800" i="1" dirty="0" err="1"/>
              <a:t>Educ.ar</a:t>
            </a:r>
            <a:r>
              <a:rPr lang="en-US" sz="4800" dirty="0"/>
              <a:t>. </a:t>
            </a:r>
            <a:r>
              <a:rPr lang="en-US" sz="4800" dirty="0" err="1"/>
              <a:t>Ministerio</a:t>
            </a:r>
            <a:r>
              <a:rPr lang="en-US" sz="4800" dirty="0"/>
              <a:t> De </a:t>
            </a:r>
            <a:r>
              <a:rPr lang="en-US" sz="4800" dirty="0" err="1"/>
              <a:t>Educación</a:t>
            </a:r>
            <a:r>
              <a:rPr lang="en-US" sz="4800" dirty="0"/>
              <a:t>, 23 Mar. 2012. Web. 13 May 2015. </a:t>
            </a:r>
            <a:r>
              <a:rPr lang="en-US" sz="4800" dirty="0" smtClean="0">
                <a:hlinkClick r:id="rId3"/>
              </a:rPr>
              <a:t>http</a:t>
            </a:r>
            <a:r>
              <a:rPr lang="en-US" sz="4800" dirty="0">
                <a:hlinkClick r:id="rId3"/>
              </a:rPr>
              <a:t>://www.educ.ar/recursos/ver?rec_id=</a:t>
            </a:r>
            <a:r>
              <a:rPr lang="en-US" sz="4800" dirty="0" smtClean="0">
                <a:hlinkClick r:id="rId3"/>
              </a:rPr>
              <a:t>70048</a:t>
            </a:r>
            <a:r>
              <a:rPr lang="en-US" sz="4800" dirty="0" smtClean="0"/>
              <a:t>. </a:t>
            </a:r>
            <a:endParaRPr lang="en-US" sz="4800" dirty="0"/>
          </a:p>
          <a:p>
            <a:pPr marL="0" indent="0">
              <a:lnSpc>
                <a:spcPct val="120000"/>
              </a:lnSpc>
              <a:buNone/>
            </a:pPr>
            <a:r>
              <a:rPr lang="en-US" sz="4800" dirty="0" err="1"/>
              <a:t>Fariña</a:t>
            </a:r>
            <a:r>
              <a:rPr lang="en-US" sz="4800" dirty="0"/>
              <a:t> Busto, </a:t>
            </a:r>
            <a:r>
              <a:rPr lang="en-US" sz="4800" dirty="0" err="1"/>
              <a:t>María</a:t>
            </a:r>
            <a:r>
              <a:rPr lang="en-US" sz="4800" dirty="0"/>
              <a:t> </a:t>
            </a:r>
            <a:r>
              <a:rPr lang="en-US" sz="4800" dirty="0" err="1"/>
              <a:t>Jesús</a:t>
            </a:r>
            <a:r>
              <a:rPr lang="en-US" sz="4800" dirty="0"/>
              <a:t>. "DE PURO CUERPO A UN CUERPO PROPIO. TEXTUALIZACIONES DEL DESEO EN ALGUNAS ESCRITORAS HISPÁNICAS." </a:t>
            </a:r>
            <a:r>
              <a:rPr lang="en-US" sz="4800" i="1" dirty="0"/>
              <a:t>Versants (</a:t>
            </a:r>
            <a:r>
              <a:rPr lang="en-US" sz="4800" i="1" dirty="0" err="1"/>
              <a:t>Suiza</a:t>
            </a:r>
            <a:r>
              <a:rPr lang="en-US" sz="4800" i="1" dirty="0"/>
              <a:t>)</a:t>
            </a:r>
            <a:r>
              <a:rPr lang="en-US" sz="4800" dirty="0"/>
              <a:t> 2003: 243-59. Web. 13 May 2015</a:t>
            </a:r>
            <a:r>
              <a:rPr lang="en-US" sz="4800" dirty="0" smtClean="0"/>
              <a:t>.</a:t>
            </a:r>
            <a:endParaRPr lang="en-US" sz="4800" dirty="0"/>
          </a:p>
          <a:p>
            <a:pPr marL="0" indent="0">
              <a:lnSpc>
                <a:spcPct val="120000"/>
              </a:lnSpc>
              <a:buNone/>
            </a:pPr>
            <a:r>
              <a:rPr lang="en-US" sz="4800" dirty="0" err="1"/>
              <a:t>Garrido</a:t>
            </a:r>
            <a:r>
              <a:rPr lang="en-US" sz="4800" dirty="0"/>
              <a:t>, Lorena. "Nº 28." </a:t>
            </a:r>
            <a:r>
              <a:rPr lang="en-US" sz="4800" i="1" dirty="0" err="1"/>
              <a:t>Storni</a:t>
            </a:r>
            <a:r>
              <a:rPr lang="en-US" sz="4800" i="1" dirty="0"/>
              <a:t>, Mistral, </a:t>
            </a:r>
            <a:r>
              <a:rPr lang="en-US" sz="4800" i="1" dirty="0" err="1"/>
              <a:t>Ibarbourou</a:t>
            </a:r>
            <a:r>
              <a:rPr lang="en-US" sz="4800" i="1" dirty="0"/>
              <a:t>: </a:t>
            </a:r>
            <a:r>
              <a:rPr lang="en-US" sz="4800" i="1" dirty="0" err="1"/>
              <a:t>Encuentros</a:t>
            </a:r>
            <a:r>
              <a:rPr lang="en-US" sz="4800" i="1" dirty="0"/>
              <a:t> En La </a:t>
            </a:r>
            <a:r>
              <a:rPr lang="en-US" sz="4800" i="1" dirty="0" err="1"/>
              <a:t>Creación</a:t>
            </a:r>
            <a:r>
              <a:rPr lang="en-US" sz="4800" i="1" dirty="0"/>
              <a:t> De </a:t>
            </a:r>
            <a:r>
              <a:rPr lang="en-US" sz="4800" i="1" dirty="0" err="1"/>
              <a:t>Una</a:t>
            </a:r>
            <a:r>
              <a:rPr lang="en-US" sz="4800" i="1" dirty="0"/>
              <a:t> </a:t>
            </a:r>
            <a:r>
              <a:rPr lang="en-US" sz="4800" i="1" dirty="0" err="1"/>
              <a:t>Poética</a:t>
            </a:r>
            <a:r>
              <a:rPr lang="en-US" sz="4800" i="1" dirty="0"/>
              <a:t> </a:t>
            </a:r>
            <a:r>
              <a:rPr lang="en-US" sz="4800" i="1" dirty="0" err="1"/>
              <a:t>Feminista</a:t>
            </a:r>
            <a:r>
              <a:rPr lang="en-US" sz="4800" dirty="0"/>
              <a:t>. </a:t>
            </a:r>
            <a:r>
              <a:rPr lang="en-US" sz="4800" dirty="0" err="1"/>
              <a:t>Documentos</a:t>
            </a:r>
            <a:r>
              <a:rPr lang="en-US" sz="4800" dirty="0"/>
              <a:t> </a:t>
            </a:r>
            <a:r>
              <a:rPr lang="en-US" sz="4800" dirty="0" err="1"/>
              <a:t>Lingüísticos</a:t>
            </a:r>
            <a:r>
              <a:rPr lang="en-US" sz="4800" dirty="0"/>
              <a:t> Y </a:t>
            </a:r>
            <a:r>
              <a:rPr lang="en-US" sz="4800" dirty="0" err="1"/>
              <a:t>Literarios</a:t>
            </a:r>
            <a:r>
              <a:rPr lang="en-US" sz="4800" dirty="0"/>
              <a:t> 28, 2005. Web. 13 May 2015. </a:t>
            </a:r>
            <a:r>
              <a:rPr lang="en-US" sz="4800" dirty="0" smtClean="0">
                <a:hlinkClick r:id="rId4"/>
              </a:rPr>
              <a:t>http</a:t>
            </a:r>
            <a:r>
              <a:rPr lang="en-US" sz="4800" dirty="0">
                <a:hlinkClick r:id="rId4"/>
              </a:rPr>
              <a:t>://www.humanidades.uach.cl/documentos_linguisticos/document.php?id=</a:t>
            </a:r>
            <a:r>
              <a:rPr lang="en-US" sz="4800" dirty="0" smtClean="0">
                <a:hlinkClick r:id="rId4"/>
              </a:rPr>
              <a:t>90</a:t>
            </a:r>
            <a:r>
              <a:rPr lang="en-US" sz="4800" dirty="0" smtClean="0"/>
              <a:t>.</a:t>
            </a:r>
            <a:endParaRPr lang="en-US" sz="4800" dirty="0"/>
          </a:p>
          <a:p>
            <a:pPr marL="0" indent="0">
              <a:lnSpc>
                <a:spcPct val="120000"/>
              </a:lnSpc>
              <a:buNone/>
            </a:pPr>
            <a:r>
              <a:rPr lang="en-US" sz="4800" dirty="0"/>
              <a:t>"Hombre </a:t>
            </a:r>
            <a:r>
              <a:rPr lang="en-US" sz="4800" dirty="0" err="1"/>
              <a:t>Pequeñito</a:t>
            </a:r>
            <a:r>
              <a:rPr lang="en-US" sz="4800" dirty="0"/>
              <a:t> by </a:t>
            </a:r>
            <a:r>
              <a:rPr lang="en-US" sz="4800" dirty="0" err="1"/>
              <a:t>Alfonsina</a:t>
            </a:r>
            <a:r>
              <a:rPr lang="en-US" sz="4800" dirty="0"/>
              <a:t> </a:t>
            </a:r>
            <a:r>
              <a:rPr lang="en-US" sz="4800" dirty="0" err="1"/>
              <a:t>Storni</a:t>
            </a:r>
            <a:r>
              <a:rPr lang="en-US" sz="4800" dirty="0"/>
              <a:t>." </a:t>
            </a:r>
            <a:r>
              <a:rPr lang="en-US" sz="4800" i="1" dirty="0"/>
              <a:t>- Famous Poems, Famous Poets.</a:t>
            </a:r>
            <a:r>
              <a:rPr lang="en-US" sz="4800" dirty="0"/>
              <a:t> All Poetry, </a:t>
            </a:r>
            <a:r>
              <a:rPr lang="en-US" sz="4800" dirty="0" err="1"/>
              <a:t>n.d.</a:t>
            </a:r>
            <a:r>
              <a:rPr lang="en-US" sz="4800" dirty="0"/>
              <a:t> Web. 13 May 2015. </a:t>
            </a:r>
            <a:r>
              <a:rPr lang="en-US" sz="4800" dirty="0" smtClean="0">
                <a:hlinkClick r:id="rId5"/>
              </a:rPr>
              <a:t>http</a:t>
            </a:r>
            <a:r>
              <a:rPr lang="en-US" sz="4800" dirty="0">
                <a:hlinkClick r:id="rId5"/>
              </a:rPr>
              <a:t>://allpoetry.com/Hombre-</a:t>
            </a:r>
            <a:r>
              <a:rPr lang="en-US" sz="4800" dirty="0" smtClean="0">
                <a:hlinkClick r:id="rId5"/>
              </a:rPr>
              <a:t>Pequeito</a:t>
            </a:r>
            <a:r>
              <a:rPr lang="en-US" sz="4800" dirty="0" smtClean="0"/>
              <a:t>.</a:t>
            </a:r>
          </a:p>
          <a:p>
            <a:pPr marL="0" indent="0">
              <a:lnSpc>
                <a:spcPct val="120000"/>
              </a:lnSpc>
              <a:buNone/>
            </a:pPr>
            <a:r>
              <a:rPr lang="en-US" sz="4800" dirty="0" smtClean="0"/>
              <a:t>Mora</a:t>
            </a:r>
            <a:r>
              <a:rPr lang="en-US" sz="4800" dirty="0"/>
              <a:t>, Ana. "</a:t>
            </a:r>
            <a:r>
              <a:rPr lang="en-US" sz="4800" dirty="0" err="1"/>
              <a:t>Alfonsina</a:t>
            </a:r>
            <a:r>
              <a:rPr lang="en-US" sz="4800" dirty="0"/>
              <a:t> </a:t>
            </a:r>
            <a:r>
              <a:rPr lang="en-US" sz="4800" dirty="0" err="1"/>
              <a:t>Storni</a:t>
            </a:r>
            <a:r>
              <a:rPr lang="en-US" sz="4800" dirty="0"/>
              <a:t>: La </a:t>
            </a:r>
            <a:r>
              <a:rPr lang="en-US" sz="4800" dirty="0" err="1"/>
              <a:t>Mujer</a:t>
            </a:r>
            <a:r>
              <a:rPr lang="en-US" sz="4800" dirty="0"/>
              <a:t> Y La Ciudad." </a:t>
            </a:r>
            <a:r>
              <a:rPr lang="en-US" sz="4800" i="1" dirty="0"/>
              <a:t>Association of Hispanic Feminine Literature</a:t>
            </a:r>
            <a:r>
              <a:rPr lang="en-US" sz="4800" dirty="0"/>
              <a:t>. </a:t>
            </a:r>
            <a:r>
              <a:rPr lang="en-US" sz="4800" dirty="0" err="1"/>
              <a:t>Letras</a:t>
            </a:r>
            <a:r>
              <a:rPr lang="en-US" sz="4800" dirty="0"/>
              <a:t> </a:t>
            </a:r>
            <a:r>
              <a:rPr lang="en-US" sz="4800" dirty="0" err="1"/>
              <a:t>Femeninas</a:t>
            </a:r>
            <a:r>
              <a:rPr lang="en-US" sz="4800" dirty="0"/>
              <a:t>, 2008. Web. 21 Apr. 2015. </a:t>
            </a:r>
            <a:r>
              <a:rPr lang="en-US" sz="4800" dirty="0" smtClean="0">
                <a:hlinkClick r:id="rId6"/>
              </a:rPr>
              <a:t>http</a:t>
            </a:r>
            <a:r>
              <a:rPr lang="en-US" sz="4800" dirty="0">
                <a:hlinkClick r:id="rId6"/>
              </a:rPr>
              <a:t>://www.public.asu.edu/~sev1987/Letrasfem/</a:t>
            </a:r>
            <a:r>
              <a:rPr lang="en-US" sz="4800" dirty="0" smtClean="0">
                <a:hlinkClick r:id="rId6"/>
              </a:rPr>
              <a:t>n_especial.html</a:t>
            </a:r>
            <a:r>
              <a:rPr lang="en-US" sz="4800" dirty="0" smtClean="0"/>
              <a:t>.</a:t>
            </a:r>
            <a:endParaRPr lang="en-US" sz="4800" dirty="0"/>
          </a:p>
          <a:p>
            <a:pPr marL="0" indent="0">
              <a:lnSpc>
                <a:spcPct val="120000"/>
              </a:lnSpc>
              <a:buNone/>
            </a:pPr>
            <a:r>
              <a:rPr lang="en-US" sz="4800" dirty="0"/>
              <a:t>"Real Academia Española." </a:t>
            </a:r>
            <a:r>
              <a:rPr lang="en-US" sz="4800" i="1" dirty="0"/>
              <a:t>Real Academia Española</a:t>
            </a:r>
            <a:r>
              <a:rPr lang="en-US" sz="4800" dirty="0"/>
              <a:t>. </a:t>
            </a:r>
            <a:r>
              <a:rPr lang="en-US" sz="4800" dirty="0" err="1"/>
              <a:t>N.p</a:t>
            </a:r>
            <a:r>
              <a:rPr lang="en-US" sz="4800" dirty="0"/>
              <a:t>., </a:t>
            </a:r>
            <a:r>
              <a:rPr lang="en-US" sz="4800" dirty="0" err="1"/>
              <a:t>n.d.</a:t>
            </a:r>
            <a:r>
              <a:rPr lang="en-US" sz="4800" dirty="0"/>
              <a:t> Web. 13 May 2015. </a:t>
            </a:r>
            <a:r>
              <a:rPr lang="en-US" sz="4800" dirty="0" smtClean="0">
                <a:hlinkClick r:id="rId7"/>
              </a:rPr>
              <a:t>http</a:t>
            </a:r>
            <a:r>
              <a:rPr lang="en-US" sz="4800" dirty="0">
                <a:hlinkClick r:id="rId7"/>
              </a:rPr>
              <a:t>://www.rae.es</a:t>
            </a:r>
            <a:r>
              <a:rPr lang="en-US" sz="4800" dirty="0" smtClean="0">
                <a:hlinkClick r:id="rId7"/>
              </a:rPr>
              <a:t>/</a:t>
            </a:r>
            <a:r>
              <a:rPr lang="en-US" sz="4800" dirty="0" smtClean="0"/>
              <a:t>.</a:t>
            </a:r>
            <a:endParaRPr lang="en-US" sz="4800" dirty="0"/>
          </a:p>
          <a:p>
            <a:pPr marL="0" indent="0">
              <a:lnSpc>
                <a:spcPct val="120000"/>
              </a:lnSpc>
              <a:buNone/>
            </a:pPr>
            <a:r>
              <a:rPr lang="en-US" sz="4800" dirty="0"/>
              <a:t>"Rosas Y Rosas... (</a:t>
            </a:r>
            <a:r>
              <a:rPr lang="en-US" sz="4800" dirty="0" err="1"/>
              <a:t>Homenaje</a:t>
            </a:r>
            <a:r>
              <a:rPr lang="en-US" sz="4800" dirty="0"/>
              <a:t> a </a:t>
            </a:r>
            <a:r>
              <a:rPr lang="en-US" sz="4800" dirty="0" err="1"/>
              <a:t>Mis</a:t>
            </a:r>
            <a:r>
              <a:rPr lang="en-US" sz="4800" dirty="0"/>
              <a:t> </a:t>
            </a:r>
            <a:r>
              <a:rPr lang="en-US" sz="4800" dirty="0" err="1"/>
              <a:t>Poetas</a:t>
            </a:r>
            <a:r>
              <a:rPr lang="en-US" sz="4800" dirty="0"/>
              <a:t>)." </a:t>
            </a:r>
            <a:r>
              <a:rPr lang="en-US" sz="4800" i="1" dirty="0"/>
              <a:t>: La </a:t>
            </a:r>
            <a:r>
              <a:rPr lang="en-US" sz="4800" i="1" dirty="0" err="1"/>
              <a:t>Que</a:t>
            </a:r>
            <a:r>
              <a:rPr lang="en-US" sz="4800" i="1" dirty="0"/>
              <a:t> </a:t>
            </a:r>
            <a:r>
              <a:rPr lang="en-US" sz="4800" i="1" dirty="0" err="1"/>
              <a:t>Comprende</a:t>
            </a:r>
            <a:r>
              <a:rPr lang="en-US" sz="4800" i="1" dirty="0"/>
              <a:t>.. (</a:t>
            </a:r>
            <a:r>
              <a:rPr lang="en-US" sz="4800" i="1" dirty="0" err="1"/>
              <a:t>Alfonsina</a:t>
            </a:r>
            <a:r>
              <a:rPr lang="en-US" sz="4800" i="1" dirty="0"/>
              <a:t> </a:t>
            </a:r>
            <a:r>
              <a:rPr lang="en-US" sz="4800" i="1" dirty="0" err="1"/>
              <a:t>Storni</a:t>
            </a:r>
            <a:r>
              <a:rPr lang="en-US" sz="4800" i="1" dirty="0"/>
              <a:t>)</a:t>
            </a:r>
            <a:r>
              <a:rPr lang="en-US" sz="4800" dirty="0"/>
              <a:t>. </a:t>
            </a:r>
            <a:r>
              <a:rPr lang="en-US" sz="4800" dirty="0" err="1"/>
              <a:t>Mis</a:t>
            </a:r>
            <a:r>
              <a:rPr lang="en-US" sz="4800" dirty="0"/>
              <a:t> </a:t>
            </a:r>
            <a:r>
              <a:rPr lang="en-US" sz="4800" dirty="0" err="1"/>
              <a:t>Poetas</a:t>
            </a:r>
            <a:r>
              <a:rPr lang="en-US" sz="4800" dirty="0"/>
              <a:t>, 6 Oct. 2008. Web. 13 May 2015. </a:t>
            </a:r>
            <a:r>
              <a:rPr lang="en-US" sz="4800" dirty="0" smtClean="0">
                <a:hlinkClick r:id="rId8"/>
              </a:rPr>
              <a:t>http</a:t>
            </a:r>
            <a:r>
              <a:rPr lang="en-US" sz="4800" dirty="0">
                <a:hlinkClick r:id="rId8"/>
              </a:rPr>
              <a:t>://mispoetas-cani.blogspot.com/2008/06/la-que-comprende-alfonsina-</a:t>
            </a:r>
            <a:r>
              <a:rPr lang="en-US" sz="4800" dirty="0" smtClean="0">
                <a:hlinkClick r:id="rId8"/>
              </a:rPr>
              <a:t>storni.html</a:t>
            </a:r>
            <a:r>
              <a:rPr lang="en-US" sz="4800" dirty="0" smtClean="0"/>
              <a:t>.</a:t>
            </a:r>
            <a:endParaRPr lang="en-US" sz="4800" dirty="0"/>
          </a:p>
        </p:txBody>
      </p:sp>
    </p:spTree>
    <p:extLst>
      <p:ext uri="{BB962C8B-B14F-4D97-AF65-F5344CB8AC3E}">
        <p14:creationId xmlns:p14="http://schemas.microsoft.com/office/powerpoint/2010/main" val="111129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9231" y="219519"/>
            <a:ext cx="8607039" cy="6460122"/>
          </a:xfrm>
        </p:spPr>
        <p:txBody>
          <a:bodyPr>
            <a:normAutofit/>
          </a:bodyPr>
          <a:lstStyle/>
          <a:p>
            <a:pPr marL="0" indent="0">
              <a:lnSpc>
                <a:spcPct val="120000"/>
              </a:lnSpc>
              <a:buNone/>
            </a:pPr>
            <a:r>
              <a:rPr lang="en-US" sz="1300" dirty="0"/>
              <a:t>"</a:t>
            </a:r>
            <a:r>
              <a:rPr lang="en-US" sz="1300" dirty="0" err="1"/>
              <a:t>Tú</a:t>
            </a:r>
            <a:r>
              <a:rPr lang="en-US" sz="1300" dirty="0"/>
              <a:t> Me </a:t>
            </a:r>
            <a:r>
              <a:rPr lang="en-US" sz="1300" dirty="0" err="1"/>
              <a:t>Quieres</a:t>
            </a:r>
            <a:r>
              <a:rPr lang="en-US" sz="1300" dirty="0"/>
              <a:t> Blanca - </a:t>
            </a:r>
            <a:r>
              <a:rPr lang="en-US" sz="1300" dirty="0" err="1"/>
              <a:t>Alfonsina</a:t>
            </a:r>
            <a:r>
              <a:rPr lang="en-US" sz="1300" dirty="0"/>
              <a:t> </a:t>
            </a:r>
            <a:r>
              <a:rPr lang="en-US" sz="1300" dirty="0" err="1"/>
              <a:t>Storni</a:t>
            </a:r>
            <a:r>
              <a:rPr lang="en-US" sz="1300" dirty="0"/>
              <a:t> - Ciudad </a:t>
            </a:r>
            <a:r>
              <a:rPr lang="en-US" sz="1300" dirty="0" err="1"/>
              <a:t>Seva</a:t>
            </a:r>
            <a:r>
              <a:rPr lang="en-US" sz="1300" dirty="0"/>
              <a:t>." </a:t>
            </a:r>
            <a:r>
              <a:rPr lang="en-US" sz="1300" i="1" dirty="0" err="1"/>
              <a:t>Tú</a:t>
            </a:r>
            <a:r>
              <a:rPr lang="en-US" sz="1300" i="1" dirty="0"/>
              <a:t> Me </a:t>
            </a:r>
            <a:r>
              <a:rPr lang="en-US" sz="1300" i="1" dirty="0" err="1"/>
              <a:t>Quieres</a:t>
            </a:r>
            <a:r>
              <a:rPr lang="en-US" sz="1300" i="1" dirty="0"/>
              <a:t> Blanca - </a:t>
            </a:r>
            <a:r>
              <a:rPr lang="en-US" sz="1300" i="1" dirty="0" err="1"/>
              <a:t>Alfonsina</a:t>
            </a:r>
            <a:r>
              <a:rPr lang="en-US" sz="1300" i="1" dirty="0"/>
              <a:t> </a:t>
            </a:r>
            <a:r>
              <a:rPr lang="en-US" sz="1300" i="1" dirty="0" err="1"/>
              <a:t>Storni</a:t>
            </a:r>
            <a:r>
              <a:rPr lang="en-US" sz="1300" i="1" dirty="0"/>
              <a:t> - Ciudad </a:t>
            </a:r>
            <a:r>
              <a:rPr lang="en-US" sz="1300" i="1" dirty="0" err="1"/>
              <a:t>Seva</a:t>
            </a:r>
            <a:r>
              <a:rPr lang="en-US" sz="1300" dirty="0"/>
              <a:t>. Ciudad </a:t>
            </a:r>
            <a:r>
              <a:rPr lang="en-US" sz="1300" dirty="0" err="1"/>
              <a:t>Seva</a:t>
            </a:r>
            <a:r>
              <a:rPr lang="en-US" sz="1300" dirty="0"/>
              <a:t>, </a:t>
            </a:r>
            <a:r>
              <a:rPr lang="en-US" sz="1300" dirty="0" err="1"/>
              <a:t>n.d.</a:t>
            </a:r>
            <a:r>
              <a:rPr lang="en-US" sz="1300" dirty="0"/>
              <a:t> Web. 13 May 2015. </a:t>
            </a:r>
            <a:r>
              <a:rPr lang="en-US" sz="1300" dirty="0" smtClean="0">
                <a:hlinkClick r:id="rId2"/>
              </a:rPr>
              <a:t>http</a:t>
            </a:r>
            <a:r>
              <a:rPr lang="en-US" sz="1300" dirty="0">
                <a:hlinkClick r:id="rId2"/>
              </a:rPr>
              <a:t>://www.ciudadseva.com/textos/poesia/ha/storni/</a:t>
            </a:r>
            <a:r>
              <a:rPr lang="en-US" sz="1300" dirty="0" smtClean="0">
                <a:hlinkClick r:id="rId2"/>
              </a:rPr>
              <a:t>tumequi.htm</a:t>
            </a:r>
            <a:r>
              <a:rPr lang="en-US" sz="1300" dirty="0" smtClean="0"/>
              <a:t>.</a:t>
            </a:r>
            <a:endParaRPr lang="en-US" sz="1300" dirty="0"/>
          </a:p>
          <a:p>
            <a:pPr marL="0" indent="0">
              <a:lnSpc>
                <a:spcPct val="120000"/>
              </a:lnSpc>
              <a:buNone/>
            </a:pPr>
            <a:r>
              <a:rPr lang="en-US" sz="1300" dirty="0"/>
              <a:t>Vallejo, Catharina De. "La </a:t>
            </a:r>
            <a:r>
              <a:rPr lang="en-US" sz="1300" dirty="0" err="1"/>
              <a:t>Imagen</a:t>
            </a:r>
            <a:r>
              <a:rPr lang="en-US" sz="1300" dirty="0"/>
              <a:t> De Lo </a:t>
            </a:r>
            <a:r>
              <a:rPr lang="en-US" sz="1300" dirty="0" err="1"/>
              <a:t>Femenino</a:t>
            </a:r>
            <a:r>
              <a:rPr lang="en-US" sz="1300" dirty="0"/>
              <a:t> En La </a:t>
            </a:r>
            <a:r>
              <a:rPr lang="en-US" sz="1300" dirty="0" err="1"/>
              <a:t>Lírica</a:t>
            </a:r>
            <a:r>
              <a:rPr lang="en-US" sz="1300" dirty="0"/>
              <a:t> De Los </a:t>
            </a:r>
            <a:r>
              <a:rPr lang="en-US" sz="1300" dirty="0" err="1"/>
              <a:t>Poetas</a:t>
            </a:r>
            <a:r>
              <a:rPr lang="en-US" sz="1300" dirty="0"/>
              <a:t> Del </a:t>
            </a:r>
            <a:r>
              <a:rPr lang="en-US" sz="1300" dirty="0" err="1"/>
              <a:t>Romanticismo</a:t>
            </a:r>
            <a:r>
              <a:rPr lang="en-US" sz="1300" dirty="0"/>
              <a:t> </a:t>
            </a:r>
            <a:r>
              <a:rPr lang="en-US" sz="1300" dirty="0" err="1"/>
              <a:t>Hispanoamericano</a:t>
            </a:r>
            <a:r>
              <a:rPr lang="en-US" sz="1300" dirty="0"/>
              <a:t>: </a:t>
            </a:r>
            <a:r>
              <a:rPr lang="en-US" sz="1300" dirty="0" err="1"/>
              <a:t>Inscripción</a:t>
            </a:r>
            <a:r>
              <a:rPr lang="en-US" sz="1300" dirty="0"/>
              <a:t> De </a:t>
            </a:r>
            <a:r>
              <a:rPr lang="en-US" sz="1300" dirty="0" err="1"/>
              <a:t>Una</a:t>
            </a:r>
            <a:r>
              <a:rPr lang="en-US" sz="1300" dirty="0"/>
              <a:t> </a:t>
            </a:r>
            <a:r>
              <a:rPr lang="en-US" sz="1300" dirty="0" err="1"/>
              <a:t>Hegemonía</a:t>
            </a:r>
            <a:r>
              <a:rPr lang="en-US" sz="1300" dirty="0"/>
              <a:t>." </a:t>
            </a:r>
            <a:r>
              <a:rPr lang="en-US" sz="1300" i="1" dirty="0"/>
              <a:t>La </a:t>
            </a:r>
            <a:r>
              <a:rPr lang="en-US" sz="1300" i="1" dirty="0" err="1"/>
              <a:t>Imagen</a:t>
            </a:r>
            <a:r>
              <a:rPr lang="en-US" sz="1300" i="1" dirty="0"/>
              <a:t> De Lo </a:t>
            </a:r>
            <a:r>
              <a:rPr lang="en-US" sz="1300" i="1" dirty="0" err="1"/>
              <a:t>Femenino</a:t>
            </a:r>
            <a:r>
              <a:rPr lang="en-US" sz="1300" i="1" dirty="0"/>
              <a:t> En La </a:t>
            </a:r>
            <a:r>
              <a:rPr lang="en-US" sz="1300" i="1" dirty="0" err="1"/>
              <a:t>Lírica</a:t>
            </a:r>
            <a:r>
              <a:rPr lang="en-US" sz="1300" i="1" dirty="0"/>
              <a:t> De Los </a:t>
            </a:r>
            <a:r>
              <a:rPr lang="en-US" sz="1300" i="1" dirty="0" err="1"/>
              <a:t>Poetas</a:t>
            </a:r>
            <a:r>
              <a:rPr lang="en-US" sz="1300" i="1" dirty="0"/>
              <a:t> Del </a:t>
            </a:r>
            <a:r>
              <a:rPr lang="en-US" sz="1300" i="1" dirty="0" err="1"/>
              <a:t>Romanticismo</a:t>
            </a:r>
            <a:r>
              <a:rPr lang="en-US" sz="1300" i="1" dirty="0"/>
              <a:t> </a:t>
            </a:r>
            <a:r>
              <a:rPr lang="en-US" sz="1300" i="1" dirty="0" err="1"/>
              <a:t>Hispanoamericano</a:t>
            </a:r>
            <a:r>
              <a:rPr lang="en-US" sz="1300" dirty="0"/>
              <a:t> (</a:t>
            </a:r>
            <a:r>
              <a:rPr lang="en-US" sz="1300" dirty="0" err="1"/>
              <a:t>n.d.</a:t>
            </a:r>
            <a:r>
              <a:rPr lang="en-US" sz="1300" dirty="0"/>
              <a:t>): n. </a:t>
            </a:r>
            <a:r>
              <a:rPr lang="en-US" sz="1300" dirty="0" err="1"/>
              <a:t>pag</a:t>
            </a:r>
            <a:r>
              <a:rPr lang="en-US" sz="1300" dirty="0"/>
              <a:t>. </a:t>
            </a:r>
            <a:r>
              <a:rPr lang="en-US" sz="1300" i="1" dirty="0"/>
              <a:t>Centro Virtual </a:t>
            </a:r>
            <a:r>
              <a:rPr lang="en-US" sz="1300" i="1" dirty="0" err="1"/>
              <a:t>Cerventes</a:t>
            </a:r>
            <a:r>
              <a:rPr lang="en-US" sz="1300" dirty="0"/>
              <a:t>. Thesaurus, 1993. Web. 1 May 2015. </a:t>
            </a:r>
            <a:r>
              <a:rPr lang="en-US" sz="1300" dirty="0" smtClean="0">
                <a:hlinkClick r:id="rId3"/>
              </a:rPr>
              <a:t>http</a:t>
            </a:r>
            <a:r>
              <a:rPr lang="en-US" sz="1300" dirty="0">
                <a:hlinkClick r:id="rId3"/>
              </a:rPr>
              <a:t>://cvc.cervantes.es/lengua/thesaurus/pdf/48/TH_48_002_104_0.</a:t>
            </a:r>
            <a:r>
              <a:rPr lang="en-US" sz="1300" dirty="0" smtClean="0">
                <a:hlinkClick r:id="rId3"/>
              </a:rPr>
              <a:t>pdf</a:t>
            </a:r>
            <a:r>
              <a:rPr lang="en-US" sz="1300" dirty="0" smtClean="0"/>
              <a:t>.</a:t>
            </a:r>
            <a:endParaRPr lang="en-US" sz="1300" dirty="0"/>
          </a:p>
          <a:p>
            <a:pPr marL="0" indent="0">
              <a:lnSpc>
                <a:spcPct val="120000"/>
              </a:lnSpc>
              <a:buNone/>
            </a:pPr>
            <a:r>
              <a:rPr lang="en-US" sz="1300" dirty="0"/>
              <a:t>Zapata De Aston, </a:t>
            </a:r>
            <a:r>
              <a:rPr lang="en-US" sz="1300" dirty="0" err="1"/>
              <a:t>Arcea</a:t>
            </a:r>
            <a:r>
              <a:rPr lang="en-US" sz="1300" dirty="0"/>
              <a:t>. "De </a:t>
            </a:r>
            <a:r>
              <a:rPr lang="en-US" sz="1300" dirty="0" err="1"/>
              <a:t>Una</a:t>
            </a:r>
            <a:r>
              <a:rPr lang="en-US" sz="1300" dirty="0"/>
              <a:t> </a:t>
            </a:r>
            <a:r>
              <a:rPr lang="en-US" sz="1300" dirty="0" err="1"/>
              <a:t>Sujeto</a:t>
            </a:r>
            <a:r>
              <a:rPr lang="en-US" sz="1300" dirty="0"/>
              <a:t> </a:t>
            </a:r>
            <a:r>
              <a:rPr lang="en-US" sz="1300" dirty="0" err="1"/>
              <a:t>Femenina</a:t>
            </a:r>
            <a:r>
              <a:rPr lang="en-US" sz="1300" dirty="0"/>
              <a:t> a </a:t>
            </a:r>
            <a:r>
              <a:rPr lang="en-US" sz="1300" dirty="0" err="1"/>
              <a:t>Una</a:t>
            </a:r>
            <a:r>
              <a:rPr lang="en-US" sz="1300" dirty="0"/>
              <a:t> </a:t>
            </a:r>
            <a:r>
              <a:rPr lang="en-US" sz="1300" dirty="0" err="1"/>
              <a:t>Sujeto</a:t>
            </a:r>
            <a:r>
              <a:rPr lang="en-US" sz="1300" dirty="0"/>
              <a:t> </a:t>
            </a:r>
            <a:r>
              <a:rPr lang="en-US" sz="1300" dirty="0" err="1"/>
              <a:t>Mujer</a:t>
            </a:r>
            <a:r>
              <a:rPr lang="en-US" sz="1300" dirty="0"/>
              <a:t> </a:t>
            </a:r>
            <a:r>
              <a:rPr lang="en-US" sz="1300" dirty="0" err="1"/>
              <a:t>Critica</a:t>
            </a:r>
            <a:r>
              <a:rPr lang="en-US" sz="1300" dirty="0"/>
              <a:t> </a:t>
            </a:r>
            <a:r>
              <a:rPr lang="en-US" sz="1300" dirty="0" err="1"/>
              <a:t>Pedagogías</a:t>
            </a:r>
            <a:r>
              <a:rPr lang="en-US" sz="1300" dirty="0"/>
              <a:t> Del </a:t>
            </a:r>
            <a:r>
              <a:rPr lang="en-US" sz="1300" dirty="0" err="1"/>
              <a:t>Cuerpo</a:t>
            </a:r>
            <a:r>
              <a:rPr lang="en-US" sz="1300" dirty="0"/>
              <a:t> En </a:t>
            </a:r>
            <a:r>
              <a:rPr lang="en-US" sz="1300" dirty="0" err="1"/>
              <a:t>Languidez</a:t>
            </a:r>
            <a:r>
              <a:rPr lang="en-US" sz="1300" dirty="0"/>
              <a:t> Y </a:t>
            </a:r>
            <a:r>
              <a:rPr lang="en-US" sz="1300" dirty="0" err="1"/>
              <a:t>Ocre</a:t>
            </a:r>
            <a:r>
              <a:rPr lang="en-US" sz="1300" dirty="0"/>
              <a:t> De </a:t>
            </a:r>
            <a:r>
              <a:rPr lang="en-US" sz="1300" dirty="0" err="1"/>
              <a:t>Alfonsina</a:t>
            </a:r>
            <a:r>
              <a:rPr lang="en-US" sz="1300" dirty="0"/>
              <a:t> </a:t>
            </a:r>
            <a:r>
              <a:rPr lang="en-US" sz="1300" dirty="0" err="1"/>
              <a:t>Storni</a:t>
            </a:r>
            <a:r>
              <a:rPr lang="en-US" sz="1300" dirty="0"/>
              <a:t>." </a:t>
            </a:r>
            <a:r>
              <a:rPr lang="en-US" sz="1300" i="1" dirty="0" err="1"/>
              <a:t>Perífrasis</a:t>
            </a:r>
            <a:r>
              <a:rPr lang="en-US" sz="1300" dirty="0"/>
              <a:t>. </a:t>
            </a:r>
            <a:r>
              <a:rPr lang="en-US" sz="1300" dirty="0" err="1"/>
              <a:t>Facultad</a:t>
            </a:r>
            <a:r>
              <a:rPr lang="en-US" sz="1300" dirty="0"/>
              <a:t> De </a:t>
            </a:r>
            <a:r>
              <a:rPr lang="en-US" sz="1300" dirty="0" err="1"/>
              <a:t>Artes</a:t>
            </a:r>
            <a:r>
              <a:rPr lang="en-US" sz="1300" dirty="0"/>
              <a:t> Y </a:t>
            </a:r>
            <a:r>
              <a:rPr lang="en-US" sz="1300" dirty="0" err="1"/>
              <a:t>Humanidades</a:t>
            </a:r>
            <a:r>
              <a:rPr lang="en-US" sz="1300" dirty="0"/>
              <a:t>, 02 Aug. 2014. Web. 13 May 2015. </a:t>
            </a:r>
          </a:p>
          <a:p>
            <a:endParaRPr lang="en-US" dirty="0"/>
          </a:p>
        </p:txBody>
      </p:sp>
    </p:spTree>
    <p:extLst>
      <p:ext uri="{BB962C8B-B14F-4D97-AF65-F5344CB8AC3E}">
        <p14:creationId xmlns:p14="http://schemas.microsoft.com/office/powerpoint/2010/main" val="323861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6829" y="2570791"/>
            <a:ext cx="7313613" cy="868362"/>
          </a:xfrm>
        </p:spPr>
        <p:txBody>
          <a:bodyPr/>
          <a:lstStyle/>
          <a:p>
            <a:r>
              <a:rPr lang="en-US" sz="8000" b="1" dirty="0" smtClean="0">
                <a:latin typeface="Times New Roman"/>
                <a:cs typeface="Times New Roman"/>
              </a:rPr>
              <a:t>Gracias</a:t>
            </a:r>
            <a:endParaRPr lang="en-US" sz="8000" b="1" dirty="0">
              <a:latin typeface="Times New Roman"/>
              <a:cs typeface="Times New Roman"/>
            </a:endParaRPr>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5162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t>Preguntas de investigación </a:t>
            </a:r>
            <a:endParaRPr lang="es-ES_tradnl" b="1" dirty="0"/>
          </a:p>
        </p:txBody>
      </p:sp>
      <p:sp>
        <p:nvSpPr>
          <p:cNvPr id="3" name="Content Placeholder 2"/>
          <p:cNvSpPr>
            <a:spLocks noGrp="1"/>
          </p:cNvSpPr>
          <p:nvPr>
            <p:ph idx="1"/>
          </p:nvPr>
        </p:nvSpPr>
        <p:spPr/>
        <p:txBody>
          <a:bodyPr/>
          <a:lstStyle/>
          <a:p>
            <a:pPr marL="0" indent="0">
              <a:buNone/>
            </a:pPr>
            <a:endParaRPr lang="es-ES_tradnl" b="1" dirty="0" smtClean="0"/>
          </a:p>
          <a:p>
            <a:r>
              <a:rPr lang="es-ES_tradnl" b="1" dirty="0" smtClean="0"/>
              <a:t>¿ Cómo Storni representa a la mujer en sus obras?</a:t>
            </a:r>
          </a:p>
          <a:p>
            <a:pPr marL="0" indent="0">
              <a:buNone/>
            </a:pPr>
            <a:endParaRPr lang="es-ES_tradnl" b="1" dirty="0" smtClean="0"/>
          </a:p>
          <a:p>
            <a:r>
              <a:rPr lang="es-ES_tradnl" b="1" dirty="0" smtClean="0"/>
              <a:t>¿ </a:t>
            </a:r>
            <a:r>
              <a:rPr lang="es-ES_tradnl" b="1" dirty="0" err="1" smtClean="0"/>
              <a:t>Cúal</a:t>
            </a:r>
            <a:r>
              <a:rPr lang="es-ES_tradnl" b="1" dirty="0" smtClean="0"/>
              <a:t> es el rol de la mujer en la sociedad?</a:t>
            </a:r>
          </a:p>
          <a:p>
            <a:endParaRPr lang="en-US" b="1" dirty="0"/>
          </a:p>
          <a:p>
            <a:pPr marL="0" indent="0">
              <a:buNone/>
            </a:pPr>
            <a:endParaRPr lang="en-US" b="1" dirty="0" smtClean="0"/>
          </a:p>
          <a:p>
            <a:endParaRPr lang="en-US" dirty="0"/>
          </a:p>
        </p:txBody>
      </p:sp>
    </p:spTree>
    <p:extLst>
      <p:ext uri="{BB962C8B-B14F-4D97-AF65-F5344CB8AC3E}">
        <p14:creationId xmlns:p14="http://schemas.microsoft.com/office/powerpoint/2010/main" val="9684112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t>¿Por qué elegí este tema?</a:t>
            </a:r>
            <a:endParaRPr lang="es-ES_tradnl" dirty="0"/>
          </a:p>
        </p:txBody>
      </p:sp>
      <p:sp>
        <p:nvSpPr>
          <p:cNvPr id="3" name="Content Placeholder 2"/>
          <p:cNvSpPr>
            <a:spLocks noGrp="1"/>
          </p:cNvSpPr>
          <p:nvPr>
            <p:ph idx="1"/>
          </p:nvPr>
        </p:nvSpPr>
        <p:spPr/>
        <p:txBody>
          <a:bodyPr/>
          <a:lstStyle/>
          <a:p>
            <a:r>
              <a:rPr lang="es-ES_tradnl" sz="2800" b="1" dirty="0" smtClean="0"/>
              <a:t>Principalmente elegí este tema por las siguientes razones:</a:t>
            </a:r>
          </a:p>
          <a:p>
            <a:pPr lvl="1">
              <a:buFont typeface="Arial"/>
              <a:buChar char="•"/>
            </a:pPr>
            <a:r>
              <a:rPr lang="es-ES_tradnl" dirty="0" smtClean="0"/>
              <a:t> Aprender sobre los derechos de la mujer.</a:t>
            </a:r>
          </a:p>
          <a:p>
            <a:pPr lvl="1">
              <a:buFont typeface="Arial"/>
              <a:buChar char="•"/>
            </a:pPr>
            <a:r>
              <a:rPr lang="es-ES_tradnl" dirty="0" smtClean="0"/>
              <a:t>Nació mi interés en descubrir las principales razones por las cuales la mujer encontraba una salida para exponer su angustia mediante la escritura.</a:t>
            </a:r>
          </a:p>
          <a:p>
            <a:pPr lvl="1">
              <a:buFont typeface="Arial"/>
              <a:buChar char="•"/>
            </a:pPr>
            <a:r>
              <a:rPr lang="es-ES_tradnl" dirty="0" smtClean="0"/>
              <a:t>Los logros que ha obtenido la mujer hasta el día de hoy.</a:t>
            </a:r>
          </a:p>
          <a:p>
            <a:pPr lvl="1">
              <a:buFont typeface="Arial"/>
              <a:buChar char="•"/>
            </a:pPr>
            <a:endParaRPr lang="en-US" dirty="0" smtClean="0"/>
          </a:p>
          <a:p>
            <a:pPr lvl="1">
              <a:buFont typeface="Arial"/>
              <a:buChar char="•"/>
            </a:pPr>
            <a:endParaRPr lang="en-US" dirty="0"/>
          </a:p>
        </p:txBody>
      </p:sp>
    </p:spTree>
    <p:extLst>
      <p:ext uri="{BB962C8B-B14F-4D97-AF65-F5344CB8AC3E}">
        <p14:creationId xmlns:p14="http://schemas.microsoft.com/office/powerpoint/2010/main" val="1146408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t>El propósito de mi estudio</a:t>
            </a:r>
            <a:endParaRPr lang="es-ES_tradnl" b="1" dirty="0"/>
          </a:p>
        </p:txBody>
      </p:sp>
      <p:sp>
        <p:nvSpPr>
          <p:cNvPr id="3" name="Content Placeholder 2"/>
          <p:cNvSpPr>
            <a:spLocks noGrp="1"/>
          </p:cNvSpPr>
          <p:nvPr>
            <p:ph idx="1"/>
          </p:nvPr>
        </p:nvSpPr>
        <p:spPr/>
        <p:txBody>
          <a:bodyPr>
            <a:noAutofit/>
          </a:bodyPr>
          <a:lstStyle/>
          <a:p>
            <a:pPr lvl="1"/>
            <a:r>
              <a:rPr lang="es-ES_tradnl" sz="2400" dirty="0" smtClean="0"/>
              <a:t>Mi investigación demostrará como </a:t>
            </a:r>
            <a:r>
              <a:rPr lang="es-ES_tradnl" sz="2400" dirty="0"/>
              <a:t>Alfonsina </a:t>
            </a:r>
            <a:r>
              <a:rPr lang="es-ES_tradnl" sz="2400" dirty="0" smtClean="0"/>
              <a:t>Storni fue instrumento para dar voz al silencio de miles de mujeres atrapadas en un sistema liderado por el </a:t>
            </a:r>
            <a:r>
              <a:rPr lang="es-ES_tradnl" sz="2400" dirty="0"/>
              <a:t>sexo masculino</a:t>
            </a:r>
            <a:r>
              <a:rPr lang="es-ES_tradnl" sz="2400" dirty="0" smtClean="0"/>
              <a:t>. Ella desafío </a:t>
            </a:r>
            <a:r>
              <a:rPr lang="es-ES_tradnl" sz="2400" dirty="0"/>
              <a:t>a la sociedad a</a:t>
            </a:r>
            <a:r>
              <a:rPr lang="es-ES_tradnl" sz="2400" dirty="0" smtClean="0"/>
              <a:t> causa de la incomprensión del hombre hacia la mujer de </a:t>
            </a:r>
            <a:r>
              <a:rPr lang="es-ES_tradnl" sz="2400" dirty="0"/>
              <a:t>su </a:t>
            </a:r>
            <a:r>
              <a:rPr lang="es-ES_tradnl" sz="2400" dirty="0" smtClean="0"/>
              <a:t>época. Storni rompe </a:t>
            </a:r>
            <a:r>
              <a:rPr lang="es-ES_tradnl" sz="2400" dirty="0"/>
              <a:t>las reglas morales </a:t>
            </a:r>
            <a:r>
              <a:rPr lang="es-ES_tradnl" sz="2400" dirty="0" smtClean="0"/>
              <a:t>y sociales a </a:t>
            </a:r>
            <a:r>
              <a:rPr lang="es-ES_tradnl" sz="2400" dirty="0"/>
              <a:t>través </a:t>
            </a:r>
            <a:r>
              <a:rPr lang="es-ES_tradnl" sz="2400" dirty="0" smtClean="0"/>
              <a:t>de su poemas en los cuales se ve expuesta </a:t>
            </a:r>
            <a:r>
              <a:rPr lang="es-ES_tradnl" sz="2400" dirty="0"/>
              <a:t>la </a:t>
            </a:r>
            <a:r>
              <a:rPr lang="es-ES_tradnl" sz="2400" dirty="0" smtClean="0"/>
              <a:t>ignorancia del hombre. </a:t>
            </a:r>
            <a:endParaRPr lang="es-ES_tradnl" sz="2400" dirty="0"/>
          </a:p>
        </p:txBody>
      </p:sp>
    </p:spTree>
    <p:extLst>
      <p:ext uri="{BB962C8B-B14F-4D97-AF65-F5344CB8AC3E}">
        <p14:creationId xmlns:p14="http://schemas.microsoft.com/office/powerpoint/2010/main" val="16497817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t>Definiciones </a:t>
            </a:r>
            <a:endParaRPr lang="es-ES_tradnl" b="1" dirty="0"/>
          </a:p>
        </p:txBody>
      </p:sp>
      <p:sp>
        <p:nvSpPr>
          <p:cNvPr id="3" name="Content Placeholder 2"/>
          <p:cNvSpPr>
            <a:spLocks noGrp="1"/>
          </p:cNvSpPr>
          <p:nvPr>
            <p:ph idx="1"/>
          </p:nvPr>
        </p:nvSpPr>
        <p:spPr/>
        <p:txBody>
          <a:bodyPr>
            <a:normAutofit fontScale="92500" lnSpcReduction="20000"/>
          </a:bodyPr>
          <a:lstStyle/>
          <a:p>
            <a:pPr>
              <a:buFont typeface="Arial"/>
              <a:buChar char="•"/>
            </a:pPr>
            <a:r>
              <a:rPr lang="es-ES_tradnl" b="1" u="sng" dirty="0" smtClean="0"/>
              <a:t>Feminismo: </a:t>
            </a:r>
          </a:p>
          <a:p>
            <a:pPr marL="457200" indent="-457200">
              <a:buFont typeface="+mj-lt"/>
              <a:buAutoNum type="arabicPeriod"/>
            </a:pPr>
            <a:r>
              <a:rPr lang="es-ES_tradnl" dirty="0" smtClean="0"/>
              <a:t>Movimiento que exige para las mujeres iguales derechos que para los hombres.</a:t>
            </a:r>
          </a:p>
          <a:p>
            <a:pPr>
              <a:buFont typeface="Arial"/>
              <a:buChar char="•"/>
            </a:pPr>
            <a:r>
              <a:rPr lang="es-ES_tradnl" b="1" u="sng" dirty="0" smtClean="0"/>
              <a:t>Patriarcado:</a:t>
            </a:r>
          </a:p>
          <a:p>
            <a:pPr marL="457200" indent="-457200">
              <a:buFont typeface="+mj-lt"/>
              <a:buAutoNum type="arabicPeriod"/>
            </a:pPr>
            <a:r>
              <a:rPr lang="es-ES_tradnl" dirty="0" smtClean="0"/>
              <a:t>Predominio o mayor autoridad del hombre en una sociedad o grupo social.</a:t>
            </a:r>
          </a:p>
          <a:p>
            <a:pPr>
              <a:buFont typeface="Arial"/>
              <a:buChar char="•"/>
            </a:pPr>
            <a:r>
              <a:rPr lang="es-ES_tradnl" b="1" u="sng" dirty="0" smtClean="0"/>
              <a:t>Machismo:</a:t>
            </a:r>
          </a:p>
          <a:p>
            <a:pPr>
              <a:buFont typeface="+mj-lt"/>
              <a:buAutoNum type="arabicPeriod"/>
            </a:pPr>
            <a:r>
              <a:rPr lang="es-ES_tradnl" dirty="0" smtClean="0"/>
              <a:t>Actitud de prepotencia de los varones respecto de las mujeres.</a:t>
            </a:r>
            <a:endParaRPr lang="es-ES_tradnl" u="sng" dirty="0" smtClean="0"/>
          </a:p>
          <a:p>
            <a:pPr>
              <a:buFont typeface="Arial"/>
              <a:buChar char="•"/>
            </a:pPr>
            <a:endParaRPr lang="en-US" u="sng" dirty="0" smtClean="0"/>
          </a:p>
        </p:txBody>
      </p:sp>
    </p:spTree>
    <p:extLst>
      <p:ext uri="{BB962C8B-B14F-4D97-AF65-F5344CB8AC3E}">
        <p14:creationId xmlns:p14="http://schemas.microsoft.com/office/powerpoint/2010/main" val="710650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987" y="478089"/>
            <a:ext cx="7313613" cy="868362"/>
          </a:xfrm>
        </p:spPr>
        <p:txBody>
          <a:bodyPr/>
          <a:lstStyle/>
          <a:p>
            <a:r>
              <a:rPr lang="es-ES_tradnl" sz="4400" b="1" dirty="0" smtClean="0"/>
              <a:t>Mujeres feministas en la literatura a principios del siglo XX</a:t>
            </a:r>
            <a:endParaRPr lang="es-ES_tradnl" sz="4400" b="1"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rot="21140753">
            <a:off x="825900" y="2098436"/>
            <a:ext cx="4020482" cy="4355522"/>
          </a:xfrm>
          <a:prstGeom prst="rect">
            <a:avLst/>
          </a:prstGeom>
        </p:spPr>
      </p:pic>
      <p:pic>
        <p:nvPicPr>
          <p:cNvPr id="5" name="Picture 4"/>
          <p:cNvPicPr>
            <a:picLocks noChangeAspect="1"/>
          </p:cNvPicPr>
          <p:nvPr/>
        </p:nvPicPr>
        <p:blipFill>
          <a:blip r:embed="rId4"/>
          <a:stretch>
            <a:fillRect/>
          </a:stretch>
        </p:blipFill>
        <p:spPr>
          <a:xfrm>
            <a:off x="4903795" y="2052786"/>
            <a:ext cx="3324218" cy="1844092"/>
          </a:xfrm>
          <a:prstGeom prst="rect">
            <a:avLst/>
          </a:prstGeom>
        </p:spPr>
      </p:pic>
      <p:pic>
        <p:nvPicPr>
          <p:cNvPr id="6" name="Content Placeholder 18"/>
          <p:cNvPicPr>
            <a:picLocks noChangeAspect="1"/>
          </p:cNvPicPr>
          <p:nvPr/>
        </p:nvPicPr>
        <p:blipFill>
          <a:blip r:embed="rId5"/>
          <a:srcRect t="25189" b="25189"/>
          <a:stretch>
            <a:fillRect/>
          </a:stretch>
        </p:blipFill>
        <p:spPr>
          <a:xfrm>
            <a:off x="5360149" y="4540379"/>
            <a:ext cx="2867864" cy="1590490"/>
          </a:xfrm>
          <a:prstGeom prst="rect">
            <a:avLst/>
          </a:prstGeom>
        </p:spPr>
      </p:pic>
    </p:spTree>
    <p:extLst>
      <p:ext uri="{BB962C8B-B14F-4D97-AF65-F5344CB8AC3E}">
        <p14:creationId xmlns:p14="http://schemas.microsoft.com/office/powerpoint/2010/main" val="513176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smtClean="0"/>
              <a:t>La imagen de “La Señorita”</a:t>
            </a:r>
            <a:endParaRPr lang="es-ES_tradnl" b="1" dirty="0"/>
          </a:p>
        </p:txBody>
      </p:sp>
      <p:pic>
        <p:nvPicPr>
          <p:cNvPr id="10" name="Content Placeholder 9"/>
          <p:cNvPicPr>
            <a:picLocks noGrp="1" noChangeAspect="1"/>
          </p:cNvPicPr>
          <p:nvPr>
            <p:ph sz="half" idx="1"/>
          </p:nvPr>
        </p:nvPicPr>
        <p:blipFill>
          <a:blip r:embed="rId2"/>
          <a:srcRect t="4448" b="4448"/>
          <a:stretch>
            <a:fillRect/>
          </a:stretch>
        </p:blipFill>
        <p:spPr/>
      </p:pic>
      <p:sp>
        <p:nvSpPr>
          <p:cNvPr id="9" name="Content Placeholder 8"/>
          <p:cNvSpPr>
            <a:spLocks noGrp="1"/>
          </p:cNvSpPr>
          <p:nvPr>
            <p:ph sz="half" idx="2"/>
          </p:nvPr>
        </p:nvSpPr>
        <p:spPr/>
        <p:txBody>
          <a:bodyPr/>
          <a:lstStyle/>
          <a:p>
            <a:r>
              <a:rPr lang="es-ES_tradnl" dirty="0" smtClean="0"/>
              <a:t>Aspirante a ser esposa.</a:t>
            </a:r>
          </a:p>
          <a:p>
            <a:r>
              <a:rPr lang="es-ES_tradnl" dirty="0" smtClean="0"/>
              <a:t>Cuida mucho su reputación moral.</a:t>
            </a:r>
          </a:p>
          <a:p>
            <a:r>
              <a:rPr lang="es-ES_tradnl" dirty="0" smtClean="0"/>
              <a:t>Su mayor capital es su “virginidad”.</a:t>
            </a:r>
          </a:p>
          <a:p>
            <a:r>
              <a:rPr lang="es-ES_tradnl" dirty="0" smtClean="0"/>
              <a:t>Una mujer que mantiene su buena reputación tendrá buen futuro con su esposo  </a:t>
            </a:r>
            <a:endParaRPr lang="es-ES_tradnl" dirty="0"/>
          </a:p>
        </p:txBody>
      </p:sp>
    </p:spTree>
    <p:extLst>
      <p:ext uri="{BB962C8B-B14F-4D97-AF65-F5344CB8AC3E}">
        <p14:creationId xmlns:p14="http://schemas.microsoft.com/office/powerpoint/2010/main" val="21295405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386" y="361950"/>
            <a:ext cx="3566160" cy="1162050"/>
          </a:xfrm>
        </p:spPr>
        <p:txBody>
          <a:bodyPr/>
          <a:lstStyle/>
          <a:p>
            <a:pPr algn="ctr"/>
            <a:r>
              <a:rPr lang="es-ES_tradnl" b="1" dirty="0" smtClean="0"/>
              <a:t>Alfonsina Storni</a:t>
            </a:r>
            <a:endParaRPr lang="es-ES_tradnl" b="1" dirty="0"/>
          </a:p>
        </p:txBody>
      </p:sp>
      <p:sp>
        <p:nvSpPr>
          <p:cNvPr id="4" name="Text Placeholder 3"/>
          <p:cNvSpPr>
            <a:spLocks noGrp="1"/>
          </p:cNvSpPr>
          <p:nvPr>
            <p:ph type="body" sz="half" idx="2"/>
          </p:nvPr>
        </p:nvSpPr>
        <p:spPr>
          <a:xfrm>
            <a:off x="4904386" y="1574299"/>
            <a:ext cx="3679318" cy="5102938"/>
          </a:xfrm>
        </p:spPr>
        <p:txBody>
          <a:bodyPr/>
          <a:lstStyle/>
          <a:p>
            <a:pPr marL="342900" indent="-342900">
              <a:buFont typeface="Arial"/>
              <a:buChar char="•"/>
            </a:pPr>
            <a:r>
              <a:rPr lang="es-ES_tradnl" dirty="0" smtClean="0"/>
              <a:t>Nació el 29 de mayo de 1892- 25 de octubre de 1938.</a:t>
            </a:r>
          </a:p>
          <a:p>
            <a:pPr marL="342900" indent="-342900">
              <a:buFont typeface="Arial"/>
              <a:buChar char="•"/>
            </a:pPr>
            <a:r>
              <a:rPr lang="es-ES_tradnl" dirty="0" smtClean="0"/>
              <a:t> Aunque nació en Sala </a:t>
            </a:r>
            <a:r>
              <a:rPr lang="es-ES_tradnl" dirty="0" err="1" smtClean="0"/>
              <a:t>Capriasca</a:t>
            </a:r>
            <a:r>
              <a:rPr lang="es-ES_tradnl" dirty="0" smtClean="0"/>
              <a:t> Suiza, es de nacionalidad Argentina.</a:t>
            </a:r>
          </a:p>
          <a:p>
            <a:pPr marL="342900" indent="-342900">
              <a:buFont typeface="Arial"/>
              <a:buChar char="•"/>
            </a:pPr>
            <a:r>
              <a:rPr lang="es-ES_tradnl" dirty="0" smtClean="0"/>
              <a:t>Su familia era Suiza y ellos se unieron a la ola de inmigrantes europeos que emigraban a la Argentina.</a:t>
            </a:r>
          </a:p>
          <a:p>
            <a:pPr marL="342900" indent="-342900">
              <a:buFont typeface="Arial"/>
              <a:buChar char="•"/>
            </a:pPr>
            <a:r>
              <a:rPr lang="es-ES_tradnl" dirty="0" smtClean="0"/>
              <a:t>Fue la cuarta hija.</a:t>
            </a:r>
          </a:p>
          <a:p>
            <a:pPr marL="342900" indent="-342900">
              <a:buFont typeface="Arial"/>
              <a:buChar char="•"/>
            </a:pPr>
            <a:r>
              <a:rPr lang="es-ES_tradnl" dirty="0" smtClean="0"/>
              <a:t>La familia tenia problemas financiares los cuales la obligaron a renunciar a sus estudios y trabajar a la edad de once años.</a:t>
            </a:r>
          </a:p>
          <a:p>
            <a:pPr marL="342900" indent="-342900">
              <a:buFont typeface="Arial"/>
              <a:buChar char="•"/>
            </a:pPr>
            <a:endParaRPr lang="es-ES_tradnl" dirty="0" smtClean="0"/>
          </a:p>
          <a:p>
            <a:pPr marL="342900" indent="-342900">
              <a:buFont typeface="Arial"/>
              <a:buChar char="•"/>
            </a:pPr>
            <a:endParaRPr lang="es-ES_tradnl" dirty="0" smtClean="0"/>
          </a:p>
          <a:p>
            <a:pPr marL="342900" indent="-342900">
              <a:buFont typeface="Arial"/>
              <a:buChar char="•"/>
            </a:pPr>
            <a:endParaRPr lang="es-ES_tradnl" dirty="0"/>
          </a:p>
        </p:txBody>
      </p:sp>
      <p:pic>
        <p:nvPicPr>
          <p:cNvPr id="6" name="Picture Placeholder 5"/>
          <p:cNvPicPr>
            <a:picLocks noGrp="1" noChangeAspect="1"/>
          </p:cNvPicPr>
          <p:nvPr>
            <p:ph type="pic" sz="quarter" idx="14"/>
          </p:nvPr>
        </p:nvPicPr>
        <p:blipFill>
          <a:blip r:embed="rId2"/>
          <a:srcRect l="6640" r="6640"/>
          <a:stretch>
            <a:fillRect/>
          </a:stretch>
        </p:blipFill>
        <p:spPr>
          <a:prstGeom prst="rect">
            <a:avLst/>
          </a:prstGeom>
        </p:spPr>
      </p:pic>
    </p:spTree>
    <p:extLst>
      <p:ext uri="{BB962C8B-B14F-4D97-AF65-F5344CB8AC3E}">
        <p14:creationId xmlns:p14="http://schemas.microsoft.com/office/powerpoint/2010/main" val="25002015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884</TotalTime>
  <Words>2075</Words>
  <Application>Microsoft Macintosh PowerPoint</Application>
  <PresentationFormat>On-screen Show (4:3)</PresentationFormat>
  <Paragraphs>155</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Inkwell</vt:lpstr>
      <vt:lpstr>La representación del feminismo en Alfonsina Storni.</vt:lpstr>
      <vt:lpstr>Resumen </vt:lpstr>
      <vt:lpstr>Preguntas de investigación </vt:lpstr>
      <vt:lpstr>¿Por qué elegí este tema?</vt:lpstr>
      <vt:lpstr>El propósito de mi estudio</vt:lpstr>
      <vt:lpstr>Definiciones </vt:lpstr>
      <vt:lpstr>Mujeres feministas en la literatura a principios del siglo XX</vt:lpstr>
      <vt:lpstr>La imagen de “La Señorita”</vt:lpstr>
      <vt:lpstr>Alfonsina Storni</vt:lpstr>
      <vt:lpstr>PowerPoint Presentation</vt:lpstr>
      <vt:lpstr>PowerPoint Presentation</vt:lpstr>
      <vt:lpstr>PowerPoint Presentation</vt:lpstr>
      <vt:lpstr>PowerPoint Presentation</vt:lpstr>
      <vt:lpstr>Sor Juana Inés de la Cruz</vt:lpstr>
      <vt:lpstr>“Tú me quieres blanca” 1918</vt:lpstr>
      <vt:lpstr>Tú que el esqueleto Conservas intacto No sé todavía Por cuáles milagros, Me pretendes blanca (Dios te lo perdone), Me pretendes casta (Dios te lo perdone), ¡Me pretendes alba! </vt:lpstr>
      <vt:lpstr>PowerPoint Presentation</vt:lpstr>
      <vt:lpstr>“Hombre Pequeñito”1918 </vt:lpstr>
      <vt:lpstr>Simbolismo </vt:lpstr>
      <vt:lpstr>“La que comprende” 1920</vt:lpstr>
      <vt:lpstr>Referencias</vt:lpstr>
      <vt:lpstr>PowerPoint Presentation</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representación del feminismo en Alfonsina Storni.</dc:title>
  <dc:creator>Ana Oropeza</dc:creator>
  <cp:lastModifiedBy>Ana Oropeza</cp:lastModifiedBy>
  <cp:revision>38</cp:revision>
  <dcterms:created xsi:type="dcterms:W3CDTF">2015-05-01T03:10:24Z</dcterms:created>
  <dcterms:modified xsi:type="dcterms:W3CDTF">2015-05-15T21:34:43Z</dcterms:modified>
</cp:coreProperties>
</file>