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71" r:id="rId3"/>
    <p:sldId id="276" r:id="rId4"/>
    <p:sldId id="277" r:id="rId5"/>
    <p:sldId id="258" r:id="rId6"/>
    <p:sldId id="272" r:id="rId7"/>
    <p:sldId id="274" r:id="rId8"/>
    <p:sldId id="288" r:id="rId9"/>
    <p:sldId id="289" r:id="rId10"/>
    <p:sldId id="278" r:id="rId11"/>
    <p:sldId id="263" r:id="rId12"/>
    <p:sldId id="279" r:id="rId13"/>
    <p:sldId id="280" r:id="rId14"/>
    <p:sldId id="281" r:id="rId15"/>
    <p:sldId id="282" r:id="rId16"/>
    <p:sldId id="283" r:id="rId17"/>
    <p:sldId id="273" r:id="rId18"/>
    <p:sldId id="267" r:id="rId19"/>
    <p:sldId id="287" r:id="rId20"/>
    <p:sldId id="284" r:id="rId21"/>
    <p:sldId id="285" r:id="rId22"/>
    <p:sldId id="268" r:id="rId23"/>
    <p:sldId id="286" r:id="rId24"/>
    <p:sldId id="269" r:id="rId25"/>
    <p:sldId id="291" r:id="rId26"/>
    <p:sldId id="292"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71" autoAdjust="0"/>
  </p:normalViewPr>
  <p:slideViewPr>
    <p:cSldViewPr snapToGrid="0" snapToObjects="1">
      <p:cViewPr varScale="1">
        <p:scale>
          <a:sx n="60" d="100"/>
          <a:sy n="60" d="100"/>
        </p:scale>
        <p:origin x="-24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17BAA4-48C7-F34E-8061-56FE185B7641}" type="datetimeFigureOut">
              <a:rPr lang="en-US" smtClean="0"/>
              <a:t>5/13/15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CB7189-30A6-C14D-8604-9DEE82354E52}" type="slidenum">
              <a:rPr lang="en-US" smtClean="0"/>
              <a:t>‹#›</a:t>
            </a:fld>
            <a:endParaRPr lang="en-US"/>
          </a:p>
        </p:txBody>
      </p:sp>
    </p:spTree>
    <p:extLst>
      <p:ext uri="{BB962C8B-B14F-4D97-AF65-F5344CB8AC3E}">
        <p14:creationId xmlns:p14="http://schemas.microsoft.com/office/powerpoint/2010/main" val="11428625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B7189-30A6-C14D-8604-9DEE82354E52}" type="slidenum">
              <a:rPr lang="en-US" smtClean="0"/>
              <a:t>1</a:t>
            </a:fld>
            <a:endParaRPr lang="en-US"/>
          </a:p>
        </p:txBody>
      </p:sp>
    </p:spTree>
    <p:extLst>
      <p:ext uri="{BB962C8B-B14F-4D97-AF65-F5344CB8AC3E}">
        <p14:creationId xmlns:p14="http://schemas.microsoft.com/office/powerpoint/2010/main" val="341339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5/13/15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5/13/15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5/13/15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5/13/15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5/13/15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5/13/15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png"/><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ae.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4809" y="5551789"/>
            <a:ext cx="6477000" cy="1174088"/>
          </a:xfrm>
        </p:spPr>
        <p:txBody>
          <a:bodyPr/>
          <a:lstStyle/>
          <a:p>
            <a:pPr algn="ctr"/>
            <a:r>
              <a:rPr lang="en-US" dirty="0" smtClean="0"/>
              <a:t>By: Ana Oropeza</a:t>
            </a:r>
          </a:p>
          <a:p>
            <a:pPr algn="ctr"/>
            <a:r>
              <a:rPr lang="en-US" dirty="0" smtClean="0"/>
              <a:t>WLC 400 Spring 2015</a:t>
            </a:r>
          </a:p>
          <a:p>
            <a:pPr algn="ctr"/>
            <a:r>
              <a:rPr lang="en-US" dirty="0" smtClean="0"/>
              <a:t>Advisors: Dr. </a:t>
            </a:r>
            <a:r>
              <a:rPr lang="en-US" dirty="0" err="1" smtClean="0"/>
              <a:t>Donaldo</a:t>
            </a:r>
            <a:r>
              <a:rPr lang="en-US" dirty="0" smtClean="0"/>
              <a:t> </a:t>
            </a:r>
            <a:r>
              <a:rPr lang="en-US" dirty="0" err="1" smtClean="0"/>
              <a:t>Urioste</a:t>
            </a:r>
            <a:r>
              <a:rPr lang="en-US" dirty="0" smtClean="0"/>
              <a:t> and Dr. Rafael Gómez</a:t>
            </a:r>
            <a:endParaRPr lang="en-US" dirty="0"/>
          </a:p>
        </p:txBody>
      </p:sp>
      <p:sp>
        <p:nvSpPr>
          <p:cNvPr id="4" name="Rectangle 3"/>
          <p:cNvSpPr/>
          <p:nvPr/>
        </p:nvSpPr>
        <p:spPr>
          <a:xfrm>
            <a:off x="2286000" y="816568"/>
            <a:ext cx="4572000" cy="5909309"/>
          </a:xfrm>
          <a:prstGeom prst="rect">
            <a:avLst/>
          </a:prstGeom>
        </p:spPr>
        <p:txBody>
          <a:bodyPr>
            <a:spAutoFit/>
          </a:bodyPr>
          <a:lstStyle/>
          <a:p>
            <a:pPr algn="ctr"/>
            <a:r>
              <a:rPr lang="en-US" sz="5400" b="1" dirty="0"/>
              <a:t>The Portrayal of Feminism in the Poetry of Alfonsina </a:t>
            </a:r>
            <a:r>
              <a:rPr lang="en-US" sz="5400" b="1" dirty="0" smtClean="0"/>
              <a:t>Storni</a:t>
            </a:r>
          </a:p>
          <a:p>
            <a:pPr algn="ctr"/>
            <a:endParaRPr lang="en-US" sz="5400" b="1" dirty="0"/>
          </a:p>
          <a:p>
            <a:pPr algn="ctr"/>
            <a:endParaRPr lang="en-US" sz="5400" b="1" dirty="0"/>
          </a:p>
        </p:txBody>
      </p:sp>
    </p:spTree>
    <p:extLst>
      <p:ext uri="{BB962C8B-B14F-4D97-AF65-F5344CB8AC3E}">
        <p14:creationId xmlns:p14="http://schemas.microsoft.com/office/powerpoint/2010/main" val="8453141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image of “La </a:t>
            </a:r>
            <a:r>
              <a:rPr lang="en-US" b="1" dirty="0" err="1" smtClean="0"/>
              <a:t>Señorita</a:t>
            </a:r>
            <a:r>
              <a:rPr lang="en-US" b="1" dirty="0" smtClean="0"/>
              <a:t>” in Latin America </a:t>
            </a:r>
            <a:endParaRPr lang="en-US" b="1" dirty="0"/>
          </a:p>
        </p:txBody>
      </p:sp>
      <p:sp>
        <p:nvSpPr>
          <p:cNvPr id="5" name="Content Placeholder 4"/>
          <p:cNvSpPr>
            <a:spLocks noGrp="1"/>
          </p:cNvSpPr>
          <p:nvPr>
            <p:ph sz="half" idx="2"/>
          </p:nvPr>
        </p:nvSpPr>
        <p:spPr/>
        <p:txBody>
          <a:bodyPr>
            <a:normAutofit fontScale="92500"/>
          </a:bodyPr>
          <a:lstStyle/>
          <a:p>
            <a:r>
              <a:rPr lang="en-US" dirty="0" smtClean="0"/>
              <a:t>Candidate to become a wife</a:t>
            </a:r>
          </a:p>
          <a:p>
            <a:r>
              <a:rPr lang="en-US" dirty="0" smtClean="0"/>
              <a:t>Takes care of her moral reputation</a:t>
            </a:r>
          </a:p>
          <a:p>
            <a:r>
              <a:rPr lang="en-US" dirty="0" smtClean="0"/>
              <a:t>“Virginity” was seen as the most important thing in a woman </a:t>
            </a:r>
          </a:p>
          <a:p>
            <a:r>
              <a:rPr lang="en-US" dirty="0" smtClean="0"/>
              <a:t>A women who maintains a good reputation will be “blessed to have a husband”   </a:t>
            </a:r>
          </a:p>
          <a:p>
            <a:pPr marL="0" indent="0">
              <a:buNone/>
            </a:pPr>
            <a:endParaRPr lang="en-US" dirty="0"/>
          </a:p>
        </p:txBody>
      </p:sp>
      <p:pic>
        <p:nvPicPr>
          <p:cNvPr id="6" name="Content Placeholder 9"/>
          <p:cNvPicPr>
            <a:picLocks noGrp="1" noChangeAspect="1"/>
          </p:cNvPicPr>
          <p:nvPr>
            <p:ph sz="half" idx="1"/>
          </p:nvPr>
        </p:nvPicPr>
        <p:blipFill>
          <a:blip r:embed="rId2"/>
          <a:srcRect t="4448" b="4448"/>
          <a:stretch>
            <a:fillRect/>
          </a:stretch>
        </p:blipFill>
        <p:spPr/>
      </p:pic>
    </p:spTree>
    <p:extLst>
      <p:ext uri="{BB962C8B-B14F-4D97-AF65-F5344CB8AC3E}">
        <p14:creationId xmlns:p14="http://schemas.microsoft.com/office/powerpoint/2010/main" val="16041478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4650" y="361950"/>
            <a:ext cx="3566160" cy="1162050"/>
          </a:xfrm>
        </p:spPr>
        <p:txBody>
          <a:bodyPr/>
          <a:lstStyle/>
          <a:p>
            <a:pPr algn="ctr"/>
            <a:r>
              <a:rPr lang="en-US" b="1" dirty="0" smtClean="0"/>
              <a:t>Alfonsina Storni</a:t>
            </a:r>
            <a:endParaRPr lang="en-US" b="1" dirty="0"/>
          </a:p>
        </p:txBody>
      </p:sp>
      <p:sp>
        <p:nvSpPr>
          <p:cNvPr id="5" name="Text Placeholder 4"/>
          <p:cNvSpPr>
            <a:spLocks noGrp="1"/>
          </p:cNvSpPr>
          <p:nvPr>
            <p:ph type="body" sz="half" idx="2"/>
          </p:nvPr>
        </p:nvSpPr>
        <p:spPr>
          <a:xfrm>
            <a:off x="4884650" y="1727884"/>
            <a:ext cx="3699054" cy="4607690"/>
          </a:xfrm>
        </p:spPr>
        <p:txBody>
          <a:bodyPr>
            <a:normAutofit fontScale="92500" lnSpcReduction="10000"/>
          </a:bodyPr>
          <a:lstStyle/>
          <a:p>
            <a:pPr marL="342900" indent="-342900">
              <a:buFont typeface="Arial"/>
              <a:buChar char="•"/>
            </a:pPr>
            <a:r>
              <a:rPr lang="en-US" dirty="0" smtClean="0"/>
              <a:t>She was a born on May 29, 1892-October 25, 1938</a:t>
            </a:r>
          </a:p>
          <a:p>
            <a:pPr marL="342900" indent="-342900">
              <a:buFont typeface="Arial"/>
              <a:buChar char="•"/>
            </a:pPr>
            <a:r>
              <a:rPr lang="en-US" dirty="0" smtClean="0"/>
              <a:t>Even though  she was born in Switzerland, she is considered an Argentine poet because she was raised there since childhood</a:t>
            </a:r>
          </a:p>
          <a:p>
            <a:pPr marL="342900" indent="-342900">
              <a:buFont typeface="Arial"/>
              <a:buChar char="•"/>
            </a:pPr>
            <a:r>
              <a:rPr lang="en-US" dirty="0" smtClean="0"/>
              <a:t>Her family was Swiss and they joined the wave of European immigrants who emigrated to Argentina in 1880</a:t>
            </a:r>
          </a:p>
          <a:p>
            <a:pPr marL="342900" indent="-342900">
              <a:buFont typeface="Arial"/>
              <a:buChar char="•"/>
            </a:pPr>
            <a:r>
              <a:rPr lang="en-US" dirty="0" smtClean="0"/>
              <a:t>She was the fourth child</a:t>
            </a:r>
          </a:p>
          <a:p>
            <a:pPr marL="342900" indent="-342900">
              <a:buFont typeface="Arial"/>
              <a:buChar char="•"/>
            </a:pPr>
            <a:r>
              <a:rPr lang="en-US" dirty="0" smtClean="0"/>
              <a:t>The family had financial problems that lead her to start working at the age of eleven and give up studying </a:t>
            </a:r>
            <a:endParaRPr lang="en-US" dirty="0"/>
          </a:p>
        </p:txBody>
      </p:sp>
      <p:pic>
        <p:nvPicPr>
          <p:cNvPr id="7" name="Picture Placeholder 6"/>
          <p:cNvPicPr>
            <a:picLocks noGrp="1" noChangeAspect="1"/>
          </p:cNvPicPr>
          <p:nvPr>
            <p:ph type="pic" sz="quarter" idx="14"/>
          </p:nvPr>
        </p:nvPicPr>
        <p:blipFill>
          <a:blip r:embed="rId2"/>
          <a:srcRect l="16830" r="16830"/>
          <a:stretch>
            <a:fillRect/>
          </a:stretch>
        </p:blipFill>
        <p:spPr>
          <a:xfrm rot="21421631">
            <a:off x="2137877" y="2025390"/>
            <a:ext cx="1489271" cy="2200299"/>
          </a:xfrm>
        </p:spPr>
      </p:pic>
      <p:pic>
        <p:nvPicPr>
          <p:cNvPr id="8" name="Picture 7"/>
          <p:cNvPicPr>
            <a:picLocks noChangeAspect="1"/>
          </p:cNvPicPr>
          <p:nvPr/>
        </p:nvPicPr>
        <p:blipFill>
          <a:blip r:embed="rId3"/>
          <a:stretch>
            <a:fillRect/>
          </a:stretch>
        </p:blipFill>
        <p:spPr>
          <a:xfrm rot="21443847">
            <a:off x="731149" y="639736"/>
            <a:ext cx="3560910" cy="4247977"/>
          </a:xfrm>
          <a:prstGeom prst="rect">
            <a:avLst/>
          </a:prstGeom>
        </p:spPr>
      </p:pic>
    </p:spTree>
    <p:extLst>
      <p:ext uri="{BB962C8B-B14F-4D97-AF65-F5344CB8AC3E}">
        <p14:creationId xmlns:p14="http://schemas.microsoft.com/office/powerpoint/2010/main" val="41513115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74919" y="503238"/>
            <a:ext cx="8037856" cy="5885021"/>
          </a:xfrm>
        </p:spPr>
        <p:txBody>
          <a:bodyPr>
            <a:normAutofit fontScale="55000" lnSpcReduction="20000"/>
          </a:bodyPr>
          <a:lstStyle/>
          <a:p>
            <a:r>
              <a:rPr lang="en-US" sz="4800" dirty="0" smtClean="0"/>
              <a:t>At the age of fourteen she was part of a theatrical troop directed by </a:t>
            </a:r>
            <a:r>
              <a:rPr lang="en-US" sz="4800" i="1" dirty="0" smtClean="0"/>
              <a:t>Manuel Cordero</a:t>
            </a:r>
            <a:r>
              <a:rPr lang="en-US" sz="4800" dirty="0" smtClean="0"/>
              <a:t> and traveled throughout Argentina.</a:t>
            </a:r>
          </a:p>
          <a:p>
            <a:r>
              <a:rPr lang="en-US" sz="4800" dirty="0"/>
              <a:t>S</a:t>
            </a:r>
            <a:r>
              <a:rPr lang="en-US" sz="4800" dirty="0" smtClean="0"/>
              <a:t>he </a:t>
            </a:r>
            <a:r>
              <a:rPr lang="en-US" sz="4800" dirty="0"/>
              <a:t>managed to continue her studies and in 1910 </a:t>
            </a:r>
            <a:r>
              <a:rPr lang="en-US" sz="4800" dirty="0" smtClean="0"/>
              <a:t>she became a teacher</a:t>
            </a:r>
          </a:p>
          <a:p>
            <a:r>
              <a:rPr lang="en-US" sz="4800" dirty="0" smtClean="0"/>
              <a:t>She </a:t>
            </a:r>
            <a:r>
              <a:rPr lang="en-US" sz="4800" dirty="0"/>
              <a:t>worked for </a:t>
            </a:r>
            <a:r>
              <a:rPr lang="en-US" sz="4800" dirty="0" smtClean="0"/>
              <a:t>a local </a:t>
            </a:r>
            <a:r>
              <a:rPr lang="en-US" sz="4800" dirty="0"/>
              <a:t>magazine where </a:t>
            </a:r>
            <a:r>
              <a:rPr lang="en-US" sz="4800" dirty="0" smtClean="0"/>
              <a:t>she </a:t>
            </a:r>
            <a:r>
              <a:rPr lang="en-US" sz="4800" dirty="0"/>
              <a:t>began to write and publish </a:t>
            </a:r>
            <a:r>
              <a:rPr lang="en-US" sz="4800" dirty="0" smtClean="0"/>
              <a:t>her writings</a:t>
            </a:r>
          </a:p>
          <a:p>
            <a:r>
              <a:rPr lang="en-US" sz="4800" dirty="0" smtClean="0"/>
              <a:t>At the age of twenty, she got </a:t>
            </a:r>
            <a:r>
              <a:rPr lang="en-US" sz="4800" dirty="0"/>
              <a:t>pregnant </a:t>
            </a:r>
            <a:r>
              <a:rPr lang="en-US" sz="4800" dirty="0" smtClean="0"/>
              <a:t>by </a:t>
            </a:r>
            <a:r>
              <a:rPr lang="en-US" sz="4800" dirty="0"/>
              <a:t>a man twenty-five years older than her and who was </a:t>
            </a:r>
            <a:r>
              <a:rPr lang="en-US" sz="4800" dirty="0" smtClean="0"/>
              <a:t>married</a:t>
            </a:r>
          </a:p>
          <a:p>
            <a:r>
              <a:rPr lang="en-US" sz="4800" dirty="0"/>
              <a:t>Storni moved to Buenos Aires, Argentina with </a:t>
            </a:r>
            <a:r>
              <a:rPr lang="en-US" sz="4800" dirty="0" smtClean="0"/>
              <a:t>her </a:t>
            </a:r>
            <a:r>
              <a:rPr lang="en-US" sz="4800" dirty="0"/>
              <a:t>son </a:t>
            </a:r>
            <a:r>
              <a:rPr lang="en-US" sz="4800" dirty="0" smtClean="0"/>
              <a:t>Alejandro</a:t>
            </a:r>
          </a:p>
          <a:p>
            <a:r>
              <a:rPr lang="en-US" sz="4800" dirty="0" smtClean="0"/>
              <a:t>Storni </a:t>
            </a:r>
            <a:r>
              <a:rPr lang="en-US" sz="4800" dirty="0"/>
              <a:t>knows </a:t>
            </a:r>
            <a:r>
              <a:rPr lang="en-US" sz="4800" dirty="0" smtClean="0"/>
              <a:t>that she </a:t>
            </a:r>
            <a:r>
              <a:rPr lang="en-US" sz="4800" dirty="0"/>
              <a:t>will face strong </a:t>
            </a:r>
            <a:r>
              <a:rPr lang="en-US" sz="4800" dirty="0" smtClean="0"/>
              <a:t>criticism due to her </a:t>
            </a:r>
            <a:r>
              <a:rPr lang="en-US" sz="4800" dirty="0" err="1" smtClean="0"/>
              <a:t>unwealthy</a:t>
            </a:r>
            <a:r>
              <a:rPr lang="en-US" sz="4800" dirty="0" smtClean="0"/>
              <a:t> mother status. For this reason she was determined to confront the moral prejudices</a:t>
            </a:r>
            <a:endParaRPr lang="en-US" dirty="0"/>
          </a:p>
        </p:txBody>
      </p:sp>
    </p:spTree>
    <p:extLst>
      <p:ext uri="{BB962C8B-B14F-4D97-AF65-F5344CB8AC3E}">
        <p14:creationId xmlns:p14="http://schemas.microsoft.com/office/powerpoint/2010/main" val="27459410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04110" y="264071"/>
            <a:ext cx="7946384" cy="6237117"/>
          </a:xfrm>
        </p:spPr>
        <p:txBody>
          <a:bodyPr>
            <a:normAutofit lnSpcReduction="10000"/>
          </a:bodyPr>
          <a:lstStyle/>
          <a:p>
            <a:r>
              <a:rPr lang="en-US" sz="2300" dirty="0" smtClean="0"/>
              <a:t>Her </a:t>
            </a:r>
            <a:r>
              <a:rPr lang="en-US" sz="2300" dirty="0"/>
              <a:t>arrival in Buenos Aires was not easy but thanks to his talent and interest in writing might work in many places to support his </a:t>
            </a:r>
            <a:r>
              <a:rPr lang="en-US" sz="2300" dirty="0" smtClean="0"/>
              <a:t>son</a:t>
            </a:r>
          </a:p>
          <a:p>
            <a:r>
              <a:rPr lang="en-US" sz="2300" dirty="0" smtClean="0"/>
              <a:t>In 1916, her </a:t>
            </a:r>
            <a:r>
              <a:rPr lang="en-US" sz="2300" dirty="0"/>
              <a:t>great talent </a:t>
            </a:r>
            <a:r>
              <a:rPr lang="en-US" sz="2300" dirty="0" smtClean="0"/>
              <a:t>in writing poetry, she chooses writing </a:t>
            </a:r>
            <a:r>
              <a:rPr lang="en-US" sz="2300" dirty="0"/>
              <a:t>as a profession and thus managed to publish his first </a:t>
            </a:r>
            <a:r>
              <a:rPr lang="en-US" sz="2300" dirty="0" smtClean="0"/>
              <a:t>book, </a:t>
            </a:r>
            <a:r>
              <a:rPr lang="en-US" sz="2300" dirty="0"/>
              <a:t>entitled </a:t>
            </a:r>
            <a:r>
              <a:rPr lang="en-US" sz="2300" i="1" dirty="0"/>
              <a:t>“La </a:t>
            </a:r>
            <a:r>
              <a:rPr lang="en-US" sz="2300" i="1" dirty="0" err="1"/>
              <a:t>inquietud</a:t>
            </a:r>
            <a:r>
              <a:rPr lang="en-US" sz="2300" i="1" dirty="0"/>
              <a:t> del </a:t>
            </a:r>
            <a:r>
              <a:rPr lang="en-US" sz="2300" i="1" dirty="0" err="1" smtClean="0"/>
              <a:t>rosal</a:t>
            </a:r>
            <a:r>
              <a:rPr lang="en-US" sz="2300" i="1" dirty="0" smtClean="0"/>
              <a:t>”,</a:t>
            </a:r>
            <a:r>
              <a:rPr lang="en-US" sz="2300" dirty="0" smtClean="0"/>
              <a:t> </a:t>
            </a:r>
            <a:r>
              <a:rPr lang="en-US" sz="2300" dirty="0"/>
              <a:t>which was not very successful. It was not until </a:t>
            </a:r>
            <a:r>
              <a:rPr lang="en-US" sz="2300" dirty="0" smtClean="0"/>
              <a:t>her next publication, entitled </a:t>
            </a:r>
            <a:r>
              <a:rPr lang="en-US" sz="2300" i="1" dirty="0" smtClean="0"/>
              <a:t>“ El </a:t>
            </a:r>
            <a:r>
              <a:rPr lang="en-US" sz="2300" i="1" dirty="0" err="1" smtClean="0"/>
              <a:t>dulce</a:t>
            </a:r>
            <a:r>
              <a:rPr lang="en-US" sz="2300" i="1" dirty="0" smtClean="0"/>
              <a:t> </a:t>
            </a:r>
            <a:r>
              <a:rPr lang="en-US" sz="2300" i="1" dirty="0" err="1" smtClean="0"/>
              <a:t>daño</a:t>
            </a:r>
            <a:r>
              <a:rPr lang="en-US" sz="2300" i="1" dirty="0" smtClean="0"/>
              <a:t>’’,</a:t>
            </a:r>
            <a:r>
              <a:rPr lang="en-US" sz="2300" dirty="0" smtClean="0"/>
              <a:t> and her poem </a:t>
            </a:r>
            <a:r>
              <a:rPr lang="en-US" sz="2300" i="1" dirty="0" smtClean="0"/>
              <a:t>“</a:t>
            </a:r>
            <a:r>
              <a:rPr lang="en-US" sz="2300" i="1" dirty="0" err="1" smtClean="0"/>
              <a:t>Tú</a:t>
            </a:r>
            <a:r>
              <a:rPr lang="en-US" sz="2300" i="1" dirty="0" smtClean="0"/>
              <a:t> me </a:t>
            </a:r>
            <a:r>
              <a:rPr lang="en-US" sz="2300" i="1" dirty="0" err="1" smtClean="0"/>
              <a:t>quieres</a:t>
            </a:r>
            <a:r>
              <a:rPr lang="en-US" sz="2300" i="1" dirty="0" smtClean="0"/>
              <a:t> </a:t>
            </a:r>
            <a:r>
              <a:rPr lang="en-US" sz="2300" i="1" dirty="0" err="1" smtClean="0"/>
              <a:t>blanca</a:t>
            </a:r>
            <a:r>
              <a:rPr lang="en-US" sz="2300" i="1" dirty="0" smtClean="0"/>
              <a:t>’’, </a:t>
            </a:r>
            <a:r>
              <a:rPr lang="en-US" sz="2300" dirty="0" smtClean="0"/>
              <a:t>which was well received by intellectuals in Argentina </a:t>
            </a:r>
          </a:p>
          <a:p>
            <a:r>
              <a:rPr lang="en-US" sz="2300" dirty="0" smtClean="0"/>
              <a:t>In 1919, she published her next books titled </a:t>
            </a:r>
            <a:r>
              <a:rPr lang="en-US" sz="2300" i="1" dirty="0"/>
              <a:t>“Irremediable” and “</a:t>
            </a:r>
            <a:r>
              <a:rPr lang="en-US" sz="2300" i="1" dirty="0" err="1"/>
              <a:t>Languidez</a:t>
            </a:r>
            <a:r>
              <a:rPr lang="en-US" sz="2300" i="1" dirty="0"/>
              <a:t>”</a:t>
            </a:r>
            <a:r>
              <a:rPr lang="en-US" sz="2300" dirty="0" smtClean="0"/>
              <a:t> </a:t>
            </a:r>
          </a:p>
          <a:p>
            <a:r>
              <a:rPr lang="en-US" sz="2300" dirty="0"/>
              <a:t>H</a:t>
            </a:r>
            <a:r>
              <a:rPr lang="en-US" sz="2300" dirty="0" smtClean="0"/>
              <a:t>er </a:t>
            </a:r>
            <a:r>
              <a:rPr lang="en-US" sz="2300" dirty="0"/>
              <a:t>fame </a:t>
            </a:r>
            <a:r>
              <a:rPr lang="en-US" sz="2300" dirty="0" smtClean="0"/>
              <a:t>continued to grew as she wrote for important journals like “</a:t>
            </a:r>
            <a:r>
              <a:rPr lang="en-US" sz="2300" i="1" dirty="0" smtClean="0"/>
              <a:t>La Nota”</a:t>
            </a:r>
            <a:r>
              <a:rPr lang="en-US" sz="2300" dirty="0" smtClean="0"/>
              <a:t> </a:t>
            </a:r>
            <a:r>
              <a:rPr lang="en-US" sz="2300" dirty="0"/>
              <a:t>and </a:t>
            </a:r>
            <a:r>
              <a:rPr lang="en-US" sz="2300" i="1" dirty="0" smtClean="0"/>
              <a:t>“La </a:t>
            </a:r>
            <a:r>
              <a:rPr lang="en-US" sz="2300" i="1" dirty="0" err="1" smtClean="0"/>
              <a:t>Nación</a:t>
            </a:r>
            <a:r>
              <a:rPr lang="en-US" sz="2300" i="1" dirty="0" smtClean="0"/>
              <a:t>”</a:t>
            </a:r>
            <a:r>
              <a:rPr lang="en-US" sz="2300" dirty="0" smtClean="0"/>
              <a:t> were she used the </a:t>
            </a:r>
            <a:r>
              <a:rPr lang="en-US" sz="2300" i="1" dirty="0" smtClean="0"/>
              <a:t>Lao </a:t>
            </a:r>
            <a:r>
              <a:rPr lang="en-US" sz="2300" i="1" dirty="0"/>
              <a:t>Tao </a:t>
            </a:r>
            <a:r>
              <a:rPr lang="en-US" sz="2300" dirty="0"/>
              <a:t>pseudonym. </a:t>
            </a:r>
            <a:r>
              <a:rPr lang="en-US" sz="2300" dirty="0" smtClean="0"/>
              <a:t>In this </a:t>
            </a:r>
            <a:r>
              <a:rPr lang="en-US" sz="2300" dirty="0"/>
              <a:t>section of the newspaper she defends the rights of women and </a:t>
            </a:r>
            <a:r>
              <a:rPr lang="en-US" sz="2300" dirty="0" smtClean="0"/>
              <a:t>continues to spread her </a:t>
            </a:r>
            <a:r>
              <a:rPr lang="en-US" sz="2300" dirty="0" err="1" smtClean="0"/>
              <a:t>femenist</a:t>
            </a:r>
            <a:r>
              <a:rPr lang="en-US" sz="2300" dirty="0" smtClean="0"/>
              <a:t> message </a:t>
            </a:r>
            <a:r>
              <a:rPr lang="en-US" sz="2300" dirty="0"/>
              <a:t>through </a:t>
            </a:r>
            <a:r>
              <a:rPr lang="en-US" sz="2300" dirty="0" smtClean="0"/>
              <a:t>her </a:t>
            </a:r>
            <a:r>
              <a:rPr lang="en-US" sz="2300" dirty="0"/>
              <a:t>poems </a:t>
            </a:r>
            <a:r>
              <a:rPr lang="en-US" sz="2300" i="1" dirty="0" smtClean="0"/>
              <a:t> </a:t>
            </a:r>
            <a:r>
              <a:rPr lang="en-US" sz="2300" dirty="0" smtClean="0"/>
              <a:t> </a:t>
            </a:r>
          </a:p>
          <a:p>
            <a:endParaRPr lang="en-US" sz="2300" dirty="0" smtClean="0"/>
          </a:p>
          <a:p>
            <a:endParaRPr lang="en-US" dirty="0"/>
          </a:p>
        </p:txBody>
      </p:sp>
    </p:spTree>
    <p:extLst>
      <p:ext uri="{BB962C8B-B14F-4D97-AF65-F5344CB8AC3E}">
        <p14:creationId xmlns:p14="http://schemas.microsoft.com/office/powerpoint/2010/main" val="18656570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97367" y="729340"/>
            <a:ext cx="3274359" cy="1274061"/>
          </a:xfrm>
        </p:spPr>
        <p:txBody>
          <a:bodyPr/>
          <a:lstStyle/>
          <a:p>
            <a:r>
              <a:rPr lang="es-ES_tradnl" sz="2400" dirty="0">
                <a:solidFill>
                  <a:srgbClr val="000000"/>
                </a:solidFill>
              </a:rPr>
              <a:t>“Tú me quieres blanca”</a:t>
            </a:r>
            <a:endParaRPr lang="en-US" sz="2400" dirty="0">
              <a:solidFill>
                <a:srgbClr val="000000"/>
              </a:solidFill>
            </a:endParaRPr>
          </a:p>
          <a:p>
            <a:endParaRPr lang="en-US" dirty="0"/>
          </a:p>
        </p:txBody>
      </p:sp>
      <p:sp>
        <p:nvSpPr>
          <p:cNvPr id="7" name="Text Placeholder 6"/>
          <p:cNvSpPr>
            <a:spLocks noGrp="1"/>
          </p:cNvSpPr>
          <p:nvPr>
            <p:ph type="body" sz="quarter" idx="3"/>
          </p:nvPr>
        </p:nvSpPr>
        <p:spPr/>
        <p:txBody>
          <a:bodyPr/>
          <a:lstStyle/>
          <a:p>
            <a:r>
              <a:rPr lang="en-US" sz="2400" b="1" dirty="0">
                <a:solidFill>
                  <a:srgbClr val="000000"/>
                </a:solidFill>
              </a:rPr>
              <a:t>“Hombres </a:t>
            </a:r>
            <a:r>
              <a:rPr lang="en-US" sz="2400" b="1" dirty="0" err="1" smtClean="0">
                <a:solidFill>
                  <a:srgbClr val="000000"/>
                </a:solidFill>
              </a:rPr>
              <a:t>Necios</a:t>
            </a:r>
            <a:r>
              <a:rPr lang="en-US" sz="2400" b="1" dirty="0">
                <a:solidFill>
                  <a:srgbClr val="000000"/>
                </a:solidFill>
              </a:rPr>
              <a:t>”</a:t>
            </a:r>
          </a:p>
          <a:p>
            <a:endParaRPr lang="en-US" dirty="0"/>
          </a:p>
        </p:txBody>
      </p:sp>
      <p:pic>
        <p:nvPicPr>
          <p:cNvPr id="9" name="Content Placeholder 8"/>
          <p:cNvPicPr>
            <a:picLocks noGrp="1" noChangeAspect="1"/>
          </p:cNvPicPr>
          <p:nvPr>
            <p:ph sz="half" idx="2"/>
          </p:nvPr>
        </p:nvPicPr>
        <p:blipFill>
          <a:blip r:embed="rId2"/>
          <a:srcRect t="11983" b="11983"/>
          <a:stretch>
            <a:fillRect/>
          </a:stretch>
        </p:blipFill>
        <p:spPr/>
      </p:pic>
      <p:pic>
        <p:nvPicPr>
          <p:cNvPr id="10" name="Content Placeholder 9"/>
          <p:cNvPicPr>
            <a:picLocks noGrp="1" noChangeAspect="1"/>
          </p:cNvPicPr>
          <p:nvPr>
            <p:ph sz="quarter" idx="4"/>
          </p:nvPr>
        </p:nvPicPr>
        <p:blipFill>
          <a:blip r:embed="rId3"/>
          <a:srcRect l="185" r="185"/>
          <a:stretch>
            <a:fillRect/>
          </a:stretch>
        </p:blipFill>
        <p:spPr>
          <a:prstGeom prst="rect">
            <a:avLst/>
          </a:prstGeom>
        </p:spPr>
      </p:pic>
    </p:spTree>
    <p:extLst>
      <p:ext uri="{BB962C8B-B14F-4D97-AF65-F5344CB8AC3E}">
        <p14:creationId xmlns:p14="http://schemas.microsoft.com/office/powerpoint/2010/main" val="22398127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b="1" dirty="0"/>
              <a:t>“Tú me quieres blanca” 1918</a:t>
            </a:r>
            <a:r>
              <a:rPr lang="en-US" dirty="0"/>
              <a:t/>
            </a:r>
            <a:br>
              <a:rPr lang="en-US" dirty="0"/>
            </a:br>
            <a:endParaRPr lang="en-US" dirty="0"/>
          </a:p>
        </p:txBody>
      </p:sp>
      <p:sp>
        <p:nvSpPr>
          <p:cNvPr id="4" name="Content Placeholder 3"/>
          <p:cNvSpPr>
            <a:spLocks noGrp="1"/>
          </p:cNvSpPr>
          <p:nvPr>
            <p:ph sz="half" idx="1"/>
          </p:nvPr>
        </p:nvSpPr>
        <p:spPr/>
        <p:txBody>
          <a:bodyPr>
            <a:normAutofit fontScale="92500" lnSpcReduction="10000"/>
          </a:bodyPr>
          <a:lstStyle/>
          <a:p>
            <a:pPr marL="0" indent="0">
              <a:lnSpc>
                <a:spcPct val="110000"/>
              </a:lnSpc>
              <a:buNone/>
            </a:pPr>
            <a:r>
              <a:rPr lang="es-ES_tradnl" sz="2400" b="1" dirty="0">
                <a:solidFill>
                  <a:srgbClr val="000000"/>
                </a:solidFill>
                <a:cs typeface="Times New Roman"/>
              </a:rPr>
              <a:t>Tú me quieres alba, </a:t>
            </a:r>
          </a:p>
          <a:p>
            <a:pPr marL="0" indent="0">
              <a:lnSpc>
                <a:spcPct val="110000"/>
              </a:lnSpc>
              <a:buNone/>
            </a:pPr>
            <a:r>
              <a:rPr lang="es-ES_tradnl" sz="2400" b="1" dirty="0">
                <a:solidFill>
                  <a:srgbClr val="000000"/>
                </a:solidFill>
                <a:cs typeface="Times New Roman"/>
              </a:rPr>
              <a:t>me quieres de espumas, </a:t>
            </a:r>
          </a:p>
          <a:p>
            <a:pPr marL="0" indent="0">
              <a:lnSpc>
                <a:spcPct val="110000"/>
              </a:lnSpc>
              <a:buNone/>
            </a:pPr>
            <a:r>
              <a:rPr lang="es-ES_tradnl" sz="2400" b="1" dirty="0">
                <a:solidFill>
                  <a:srgbClr val="000000"/>
                </a:solidFill>
                <a:cs typeface="Times New Roman"/>
              </a:rPr>
              <a:t>me quieres de nácar. </a:t>
            </a:r>
          </a:p>
          <a:p>
            <a:pPr marL="0" indent="0">
              <a:lnSpc>
                <a:spcPct val="110000"/>
              </a:lnSpc>
              <a:buNone/>
            </a:pPr>
            <a:r>
              <a:rPr lang="es-ES_tradnl" sz="2400" b="1" dirty="0">
                <a:solidFill>
                  <a:srgbClr val="000000"/>
                </a:solidFill>
                <a:cs typeface="Times New Roman"/>
              </a:rPr>
              <a:t>Que sea azucena </a:t>
            </a:r>
          </a:p>
          <a:p>
            <a:pPr marL="0" indent="0">
              <a:lnSpc>
                <a:spcPct val="110000"/>
              </a:lnSpc>
              <a:buNone/>
            </a:pPr>
            <a:r>
              <a:rPr lang="es-ES_tradnl" sz="2400" b="1" dirty="0">
                <a:solidFill>
                  <a:srgbClr val="000000"/>
                </a:solidFill>
                <a:cs typeface="Times New Roman"/>
              </a:rPr>
              <a:t>Sobre todas, casta. </a:t>
            </a:r>
          </a:p>
          <a:p>
            <a:pPr marL="0" indent="0">
              <a:lnSpc>
                <a:spcPct val="110000"/>
              </a:lnSpc>
              <a:buNone/>
            </a:pPr>
            <a:r>
              <a:rPr lang="es-ES_tradnl" sz="2400" b="1" dirty="0">
                <a:solidFill>
                  <a:srgbClr val="000000"/>
                </a:solidFill>
                <a:cs typeface="Times New Roman"/>
              </a:rPr>
              <a:t>De perfume tenue. </a:t>
            </a:r>
          </a:p>
          <a:p>
            <a:pPr marL="0" indent="0">
              <a:lnSpc>
                <a:spcPct val="110000"/>
              </a:lnSpc>
              <a:buNone/>
            </a:pPr>
            <a:r>
              <a:rPr lang="es-ES_tradnl" sz="2400" b="1" dirty="0">
                <a:solidFill>
                  <a:srgbClr val="000000"/>
                </a:solidFill>
                <a:cs typeface="Times New Roman"/>
              </a:rPr>
              <a:t>Corola cerrada .</a:t>
            </a:r>
          </a:p>
          <a:p>
            <a:endParaRPr lang="en-US" dirty="0"/>
          </a:p>
        </p:txBody>
      </p:sp>
      <p:sp>
        <p:nvSpPr>
          <p:cNvPr id="7" name="Content Placeholder 6"/>
          <p:cNvSpPr>
            <a:spLocks noGrp="1"/>
          </p:cNvSpPr>
          <p:nvPr>
            <p:ph sz="half" idx="2"/>
          </p:nvPr>
        </p:nvSpPr>
        <p:spPr>
          <a:xfrm>
            <a:off x="4648200" y="1735139"/>
            <a:ext cx="3566160" cy="4056062"/>
          </a:xfrm>
        </p:spPr>
        <p:txBody>
          <a:bodyPr>
            <a:normAutofit fontScale="92500" lnSpcReduction="10000"/>
          </a:bodyPr>
          <a:lstStyle/>
          <a:p>
            <a:pPr marL="0" indent="0">
              <a:lnSpc>
                <a:spcPct val="110000"/>
              </a:lnSpc>
              <a:buNone/>
            </a:pPr>
            <a:r>
              <a:rPr lang="en-US" sz="2400" b="1" dirty="0">
                <a:solidFill>
                  <a:srgbClr val="000000"/>
                </a:solidFill>
              </a:rPr>
              <a:t>You want me dawn,</a:t>
            </a:r>
          </a:p>
          <a:p>
            <a:pPr marL="0" indent="0">
              <a:lnSpc>
                <a:spcPct val="110000"/>
              </a:lnSpc>
              <a:buNone/>
            </a:pPr>
            <a:r>
              <a:rPr lang="en-US" sz="2400" b="1" dirty="0">
                <a:solidFill>
                  <a:srgbClr val="000000"/>
                </a:solidFill>
              </a:rPr>
              <a:t>You want me sea foam,</a:t>
            </a:r>
          </a:p>
          <a:p>
            <a:pPr marL="0" indent="0">
              <a:lnSpc>
                <a:spcPct val="110000"/>
              </a:lnSpc>
              <a:buNone/>
            </a:pPr>
            <a:r>
              <a:rPr lang="en-US" sz="2400" b="1" dirty="0">
                <a:solidFill>
                  <a:srgbClr val="000000"/>
                </a:solidFill>
              </a:rPr>
              <a:t>You want me mother of pearl</a:t>
            </a:r>
          </a:p>
          <a:p>
            <a:pPr marL="0" indent="0">
              <a:lnSpc>
                <a:spcPct val="110000"/>
              </a:lnSpc>
              <a:buNone/>
            </a:pPr>
            <a:r>
              <a:rPr lang="en-US" sz="2400" b="1" dirty="0">
                <a:solidFill>
                  <a:srgbClr val="000000"/>
                </a:solidFill>
              </a:rPr>
              <a:t>To be a lily</a:t>
            </a:r>
          </a:p>
          <a:p>
            <a:pPr marL="0" indent="0">
              <a:lnSpc>
                <a:spcPct val="110000"/>
              </a:lnSpc>
              <a:buNone/>
            </a:pPr>
            <a:r>
              <a:rPr lang="en-US" sz="2400" b="1" dirty="0">
                <a:solidFill>
                  <a:srgbClr val="000000"/>
                </a:solidFill>
              </a:rPr>
              <a:t>Above all, chaste.</a:t>
            </a:r>
          </a:p>
          <a:p>
            <a:pPr marL="0" indent="0">
              <a:lnSpc>
                <a:spcPct val="110000"/>
              </a:lnSpc>
              <a:buNone/>
            </a:pPr>
            <a:r>
              <a:rPr lang="en-US" sz="2400" b="1" dirty="0">
                <a:solidFill>
                  <a:srgbClr val="000000"/>
                </a:solidFill>
              </a:rPr>
              <a:t>Of faint perfume.</a:t>
            </a:r>
          </a:p>
          <a:p>
            <a:pPr marL="0" indent="0">
              <a:lnSpc>
                <a:spcPct val="110000"/>
              </a:lnSpc>
              <a:buNone/>
            </a:pPr>
            <a:r>
              <a:rPr lang="en-US" sz="2400" b="1" dirty="0">
                <a:solidFill>
                  <a:srgbClr val="000000"/>
                </a:solidFill>
              </a:rPr>
              <a:t>An unopened blossom.</a:t>
            </a:r>
          </a:p>
          <a:p>
            <a:pPr marL="0" indent="0">
              <a:buNone/>
            </a:pPr>
            <a:endParaRPr lang="en-US" dirty="0"/>
          </a:p>
        </p:txBody>
      </p:sp>
    </p:spTree>
    <p:extLst>
      <p:ext uri="{BB962C8B-B14F-4D97-AF65-F5344CB8AC3E}">
        <p14:creationId xmlns:p14="http://schemas.microsoft.com/office/powerpoint/2010/main" val="2283892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“Hombres </a:t>
            </a:r>
            <a:r>
              <a:rPr lang="en-US" b="1" dirty="0" err="1"/>
              <a:t>Necíos</a:t>
            </a:r>
            <a:r>
              <a:rPr lang="en-US" b="1" dirty="0"/>
              <a:t>”</a:t>
            </a:r>
            <a:r>
              <a:rPr lang="en-US" dirty="0"/>
              <a:t/>
            </a:r>
            <a:br>
              <a:rPr lang="en-US" dirty="0"/>
            </a:br>
            <a:endParaRPr lang="en-US" dirty="0"/>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a:xfrm>
            <a:off x="605566" y="2186879"/>
            <a:ext cx="3566160" cy="3616325"/>
          </a:xfrm>
        </p:spPr>
        <p:txBody>
          <a:bodyPr/>
          <a:lstStyle/>
          <a:p>
            <a:pPr marL="0" indent="0">
              <a:buNone/>
            </a:pPr>
            <a:r>
              <a:rPr lang="es-ES_tradnl" b="1" dirty="0" smtClean="0">
                <a:cs typeface="Times New Roman"/>
              </a:rPr>
              <a:t>Hombres necios que acusáis</a:t>
            </a:r>
          </a:p>
          <a:p>
            <a:pPr marL="0" indent="0">
              <a:buNone/>
            </a:pPr>
            <a:r>
              <a:rPr lang="es-ES_tradnl" b="1" dirty="0" smtClean="0">
                <a:cs typeface="Times New Roman"/>
              </a:rPr>
              <a:t>a la mujer sin razón,</a:t>
            </a:r>
          </a:p>
          <a:p>
            <a:pPr marL="0" indent="0">
              <a:buNone/>
            </a:pPr>
            <a:r>
              <a:rPr lang="es-ES_tradnl" b="1" dirty="0" smtClean="0">
                <a:cs typeface="Times New Roman"/>
              </a:rPr>
              <a:t>sin ver que sois la ocasión</a:t>
            </a:r>
          </a:p>
          <a:p>
            <a:pPr marL="0" indent="0">
              <a:buNone/>
            </a:pPr>
            <a:r>
              <a:rPr lang="es-ES_tradnl" b="1" dirty="0" smtClean="0">
                <a:cs typeface="Times New Roman"/>
              </a:rPr>
              <a:t>de lo mismo que culpáis:</a:t>
            </a:r>
          </a:p>
          <a:p>
            <a:pPr marL="0" indent="0">
              <a:buNone/>
            </a:pP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4739966" y="2158522"/>
            <a:ext cx="4089698" cy="3466126"/>
          </a:xfrm>
        </p:spPr>
        <p:txBody>
          <a:bodyPr>
            <a:normAutofit/>
          </a:bodyPr>
          <a:lstStyle/>
          <a:p>
            <a:pPr marL="0" indent="0">
              <a:buNone/>
            </a:pPr>
            <a:r>
              <a:rPr lang="en-US" b="1" dirty="0" smtClean="0"/>
              <a:t>Silly</a:t>
            </a:r>
            <a:r>
              <a:rPr lang="en-US" b="1" dirty="0"/>
              <a:t>, you men-so very adept</a:t>
            </a:r>
          </a:p>
          <a:p>
            <a:pPr marL="0" indent="0">
              <a:buNone/>
            </a:pPr>
            <a:r>
              <a:rPr lang="en-US" b="1" dirty="0"/>
              <a:t>at wrongly faulting womankind,</a:t>
            </a:r>
          </a:p>
          <a:p>
            <a:pPr marL="0" indent="0">
              <a:buNone/>
            </a:pPr>
            <a:r>
              <a:rPr lang="en-US" b="1" dirty="0"/>
              <a:t>not seeing you're alone to blame</a:t>
            </a:r>
          </a:p>
          <a:p>
            <a:pPr marL="0" indent="0">
              <a:buNone/>
            </a:pPr>
            <a:r>
              <a:rPr lang="en-US" b="1" dirty="0"/>
              <a:t>for faults you plant in woman's mind</a:t>
            </a:r>
            <a:r>
              <a:rPr lang="en-US" b="1" dirty="0" smtClean="0"/>
              <a:t>.</a:t>
            </a:r>
          </a:p>
          <a:p>
            <a:pPr marL="0" indent="0">
              <a:buNone/>
            </a:pPr>
            <a:r>
              <a:rPr lang="en-US" dirty="0" smtClean="0"/>
              <a:t>Translated by: Alan S. </a:t>
            </a:r>
            <a:r>
              <a:rPr lang="en-US" dirty="0" err="1" smtClean="0"/>
              <a:t>Trueblood</a:t>
            </a:r>
            <a:r>
              <a:rPr lang="en-US" dirty="0" smtClean="0"/>
              <a:t> </a:t>
            </a:r>
            <a:endParaRPr lang="en-US" dirty="0"/>
          </a:p>
        </p:txBody>
      </p:sp>
    </p:spTree>
    <p:extLst>
      <p:ext uri="{BB962C8B-B14F-4D97-AF65-F5344CB8AC3E}">
        <p14:creationId xmlns:p14="http://schemas.microsoft.com/office/powerpoint/2010/main" val="7321366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165" y="0"/>
            <a:ext cx="5239183" cy="1321898"/>
          </a:xfrm>
        </p:spPr>
        <p:txBody>
          <a:bodyPr/>
          <a:lstStyle/>
          <a:p>
            <a:pPr algn="ctr"/>
            <a:r>
              <a:rPr lang="en-US" dirty="0" err="1" smtClean="0"/>
              <a:t>Sor</a:t>
            </a:r>
            <a:r>
              <a:rPr lang="en-US" dirty="0" smtClean="0"/>
              <a:t> Juan Inés de la Cruz</a:t>
            </a:r>
            <a:endParaRPr lang="en-US" dirty="0"/>
          </a:p>
        </p:txBody>
      </p:sp>
      <p:sp>
        <p:nvSpPr>
          <p:cNvPr id="4" name="Text Placeholder 3"/>
          <p:cNvSpPr>
            <a:spLocks noGrp="1"/>
          </p:cNvSpPr>
          <p:nvPr>
            <p:ph type="body" sz="half" idx="2"/>
          </p:nvPr>
        </p:nvSpPr>
        <p:spPr>
          <a:xfrm>
            <a:off x="5017543" y="1321898"/>
            <a:ext cx="3733537" cy="5726265"/>
          </a:xfrm>
        </p:spPr>
        <p:txBody>
          <a:bodyPr>
            <a:normAutofit fontScale="55000" lnSpcReduction="20000"/>
          </a:bodyPr>
          <a:lstStyle/>
          <a:p>
            <a:pPr marL="342900" indent="-342900">
              <a:buFont typeface="Arial"/>
              <a:buChar char="•"/>
            </a:pPr>
            <a:r>
              <a:rPr lang="en-US" sz="3800" dirty="0" smtClean="0"/>
              <a:t>She </a:t>
            </a:r>
            <a:r>
              <a:rPr lang="en-US" sz="3800" dirty="0"/>
              <a:t>was born on November 12, 1651 and died on April 17, 1695 in Mexico </a:t>
            </a:r>
            <a:r>
              <a:rPr lang="en-US" sz="3800" dirty="0" smtClean="0"/>
              <a:t>City</a:t>
            </a:r>
          </a:p>
          <a:p>
            <a:pPr marL="342900" indent="-342900">
              <a:buFont typeface="Arial"/>
              <a:buChar char="•"/>
            </a:pPr>
            <a:r>
              <a:rPr lang="en-US" sz="3800" dirty="0" err="1"/>
              <a:t>Sor</a:t>
            </a:r>
            <a:r>
              <a:rPr lang="en-US" sz="3800" dirty="0"/>
              <a:t> Juana Ines de la Cruz in the seventeenth century </a:t>
            </a:r>
            <a:r>
              <a:rPr lang="en-US" sz="3800" dirty="0" smtClean="0"/>
              <a:t>chose to avoid the role of </a:t>
            </a:r>
            <a:r>
              <a:rPr lang="en-US" sz="3800" dirty="0"/>
              <a:t>wife and mother to enter a </a:t>
            </a:r>
            <a:r>
              <a:rPr lang="en-US" sz="3800" dirty="0" smtClean="0"/>
              <a:t>convent to study</a:t>
            </a:r>
          </a:p>
          <a:p>
            <a:pPr marL="342900" indent="-342900">
              <a:buFont typeface="Arial"/>
              <a:buChar char="•"/>
            </a:pPr>
            <a:r>
              <a:rPr lang="en-US" sz="3800" dirty="0" smtClean="0"/>
              <a:t>She </a:t>
            </a:r>
            <a:r>
              <a:rPr lang="en-US" sz="3800" dirty="0"/>
              <a:t>wrote an autobiographical document which bears the title </a:t>
            </a:r>
            <a:r>
              <a:rPr lang="en-US" sz="3800" dirty="0" smtClean="0"/>
              <a:t>“</a:t>
            </a:r>
            <a:r>
              <a:rPr lang="en-US" sz="3800" i="1" dirty="0" err="1" smtClean="0"/>
              <a:t>Respuesta</a:t>
            </a:r>
            <a:r>
              <a:rPr lang="en-US" sz="3800" i="1" dirty="0" smtClean="0"/>
              <a:t> a </a:t>
            </a:r>
            <a:r>
              <a:rPr lang="en-US" sz="3800" i="1" dirty="0" err="1" smtClean="0"/>
              <a:t>Sor</a:t>
            </a:r>
            <a:r>
              <a:rPr lang="en-US" sz="3800" i="1" dirty="0" smtClean="0"/>
              <a:t> </a:t>
            </a:r>
            <a:r>
              <a:rPr lang="en-US" sz="3800" i="1" dirty="0" err="1" smtClean="0"/>
              <a:t>Filotea</a:t>
            </a:r>
            <a:r>
              <a:rPr lang="en-US" sz="3800" i="1" dirty="0" smtClean="0"/>
              <a:t> de la Cruz” </a:t>
            </a:r>
            <a:r>
              <a:rPr lang="en-US" sz="3800" dirty="0" smtClean="0"/>
              <a:t>in </a:t>
            </a:r>
            <a:r>
              <a:rPr lang="en-US" sz="3800" dirty="0"/>
              <a:t>which defends the right of every woman primarily their right to </a:t>
            </a:r>
            <a:r>
              <a:rPr lang="en-US" sz="3800" dirty="0" smtClean="0"/>
              <a:t>study</a:t>
            </a:r>
          </a:p>
          <a:p>
            <a:pPr marL="342900" indent="-342900">
              <a:buFont typeface="Arial"/>
              <a:buChar char="•"/>
            </a:pPr>
            <a:r>
              <a:rPr lang="en-US" sz="3800" dirty="0" smtClean="0"/>
              <a:t>Considered </a:t>
            </a:r>
            <a:r>
              <a:rPr lang="en-US" sz="3800" dirty="0"/>
              <a:t>the first </a:t>
            </a:r>
            <a:r>
              <a:rPr lang="en-US" sz="3800" dirty="0" smtClean="0"/>
              <a:t>feminist in Latin</a:t>
            </a:r>
          </a:p>
          <a:p>
            <a:pPr marL="342900" indent="-342900">
              <a:buFont typeface="Arial"/>
              <a:buChar char="•"/>
            </a:pPr>
            <a:endParaRPr lang="en-US" sz="2600" dirty="0" smtClean="0"/>
          </a:p>
        </p:txBody>
      </p:sp>
      <p:pic>
        <p:nvPicPr>
          <p:cNvPr id="9" name="Picture Placeholder 8"/>
          <p:cNvPicPr>
            <a:picLocks noGrp="1" noChangeAspect="1"/>
          </p:cNvPicPr>
          <p:nvPr>
            <p:ph type="pic" sz="quarter" idx="14"/>
          </p:nvPr>
        </p:nvPicPr>
        <p:blipFill>
          <a:blip r:embed="rId2"/>
          <a:srcRect l="2271" r="2271"/>
          <a:stretch>
            <a:fillRect/>
          </a:stretch>
        </p:blipFill>
        <p:spPr>
          <a:xfrm rot="21421631">
            <a:off x="939321" y="835179"/>
            <a:ext cx="3187814" cy="4709785"/>
          </a:xfrm>
        </p:spPr>
      </p:pic>
    </p:spTree>
    <p:extLst>
      <p:ext uri="{BB962C8B-B14F-4D97-AF65-F5344CB8AC3E}">
        <p14:creationId xmlns:p14="http://schemas.microsoft.com/office/powerpoint/2010/main" val="33650917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
            </a:r>
            <a:r>
              <a:rPr lang="en-US" b="1" dirty="0" err="1" smtClean="0"/>
              <a:t>Tú</a:t>
            </a:r>
            <a:r>
              <a:rPr lang="en-US" b="1" dirty="0" smtClean="0"/>
              <a:t> me </a:t>
            </a:r>
            <a:r>
              <a:rPr lang="en-US" b="1" dirty="0" err="1"/>
              <a:t>q</a:t>
            </a:r>
            <a:r>
              <a:rPr lang="en-US" b="1" dirty="0" err="1" smtClean="0"/>
              <a:t>uieres</a:t>
            </a:r>
            <a:r>
              <a:rPr lang="en-US" b="1" dirty="0" smtClean="0"/>
              <a:t> </a:t>
            </a:r>
            <a:r>
              <a:rPr lang="en-US" b="1" dirty="0" err="1"/>
              <a:t>b</a:t>
            </a:r>
            <a:r>
              <a:rPr lang="en-US" b="1" dirty="0" err="1" smtClean="0"/>
              <a:t>lanca</a:t>
            </a:r>
            <a:r>
              <a:rPr lang="en-US" b="1" dirty="0" smtClean="0"/>
              <a:t>”</a:t>
            </a:r>
            <a:endParaRPr lang="en-US" b="1" dirty="0"/>
          </a:p>
        </p:txBody>
      </p:sp>
      <p:sp>
        <p:nvSpPr>
          <p:cNvPr id="3" name="Content Placeholder 2"/>
          <p:cNvSpPr>
            <a:spLocks noGrp="1"/>
          </p:cNvSpPr>
          <p:nvPr>
            <p:ph sz="half" idx="1"/>
          </p:nvPr>
        </p:nvSpPr>
        <p:spPr/>
        <p:txBody>
          <a:bodyPr>
            <a:normAutofit fontScale="92500"/>
          </a:bodyPr>
          <a:lstStyle/>
          <a:p>
            <a:pPr marL="0" indent="0">
              <a:buNone/>
            </a:pPr>
            <a:r>
              <a:rPr lang="en-US" sz="2400" dirty="0">
                <a:solidFill>
                  <a:srgbClr val="000000"/>
                </a:solidFill>
              </a:rPr>
              <a:t>You want me </a:t>
            </a:r>
            <a:r>
              <a:rPr lang="en-US" sz="2400" b="1" dirty="0">
                <a:solidFill>
                  <a:srgbClr val="FF0000"/>
                </a:solidFill>
              </a:rPr>
              <a:t>dawn,</a:t>
            </a:r>
          </a:p>
          <a:p>
            <a:pPr marL="0" indent="0">
              <a:buNone/>
            </a:pPr>
            <a:r>
              <a:rPr lang="en-US" sz="2400" dirty="0">
                <a:solidFill>
                  <a:srgbClr val="000000"/>
                </a:solidFill>
              </a:rPr>
              <a:t>You want me </a:t>
            </a:r>
            <a:r>
              <a:rPr lang="en-US" sz="2400" b="1" dirty="0">
                <a:solidFill>
                  <a:srgbClr val="FF0000"/>
                </a:solidFill>
              </a:rPr>
              <a:t>sea foam,</a:t>
            </a:r>
          </a:p>
          <a:p>
            <a:pPr marL="0" indent="0">
              <a:buNone/>
            </a:pPr>
            <a:r>
              <a:rPr lang="en-US" sz="2400" dirty="0">
                <a:solidFill>
                  <a:srgbClr val="000000"/>
                </a:solidFill>
              </a:rPr>
              <a:t>You want me </a:t>
            </a:r>
            <a:r>
              <a:rPr lang="en-US" sz="2400" b="1" dirty="0">
                <a:solidFill>
                  <a:srgbClr val="FF0000"/>
                </a:solidFill>
              </a:rPr>
              <a:t>mother of pearl</a:t>
            </a:r>
          </a:p>
          <a:p>
            <a:pPr marL="0" indent="0">
              <a:buNone/>
            </a:pPr>
            <a:r>
              <a:rPr lang="en-US" sz="2400" b="1" dirty="0">
                <a:solidFill>
                  <a:srgbClr val="FF0000"/>
                </a:solidFill>
              </a:rPr>
              <a:t>To be a lily</a:t>
            </a:r>
          </a:p>
          <a:p>
            <a:pPr marL="0" indent="0">
              <a:buNone/>
            </a:pPr>
            <a:r>
              <a:rPr lang="en-US" sz="2400" dirty="0"/>
              <a:t>Above all, </a:t>
            </a:r>
            <a:r>
              <a:rPr lang="en-US" sz="2400" b="1" dirty="0">
                <a:solidFill>
                  <a:srgbClr val="FF0000"/>
                </a:solidFill>
              </a:rPr>
              <a:t>chaste.</a:t>
            </a:r>
          </a:p>
          <a:p>
            <a:pPr marL="0" indent="0">
              <a:buNone/>
            </a:pPr>
            <a:r>
              <a:rPr lang="en-US" sz="2400" b="1" dirty="0">
                <a:solidFill>
                  <a:srgbClr val="FF0000"/>
                </a:solidFill>
              </a:rPr>
              <a:t>Of faint perfume.</a:t>
            </a:r>
          </a:p>
          <a:p>
            <a:pPr marL="0" indent="0">
              <a:buNone/>
            </a:pPr>
            <a:r>
              <a:rPr lang="en-US" sz="2400" b="1" dirty="0">
                <a:solidFill>
                  <a:srgbClr val="FF0000"/>
                </a:solidFill>
              </a:rPr>
              <a:t>An unopened blossom</a:t>
            </a:r>
            <a:r>
              <a:rPr lang="en-US" sz="2400" b="1" dirty="0" smtClean="0">
                <a:solidFill>
                  <a:srgbClr val="FF0000"/>
                </a:solidFill>
              </a:rPr>
              <a:t>.</a:t>
            </a:r>
            <a:endParaRPr lang="en-US" sz="2400" b="1" dirty="0">
              <a:solidFill>
                <a:srgbClr val="FF0000"/>
              </a:solidFill>
            </a:endParaRPr>
          </a:p>
          <a:p>
            <a:pPr marL="0" indent="0">
              <a:lnSpc>
                <a:spcPct val="70000"/>
              </a:lnSpc>
              <a:buNone/>
            </a:pPr>
            <a:endParaRPr lang="en-US" sz="8000" b="1" dirty="0" smtClean="0"/>
          </a:p>
          <a:p>
            <a:endParaRPr lang="en-US" sz="8000" dirty="0"/>
          </a:p>
        </p:txBody>
      </p:sp>
      <p:sp>
        <p:nvSpPr>
          <p:cNvPr id="4" name="Content Placeholder 3"/>
          <p:cNvSpPr>
            <a:spLocks noGrp="1"/>
          </p:cNvSpPr>
          <p:nvPr>
            <p:ph sz="half" idx="2"/>
          </p:nvPr>
        </p:nvSpPr>
        <p:spPr/>
        <p:txBody>
          <a:bodyPr>
            <a:normAutofit fontScale="92500"/>
          </a:bodyPr>
          <a:lstStyle/>
          <a:p>
            <a:pPr marL="0" indent="0">
              <a:buNone/>
            </a:pPr>
            <a:r>
              <a:rPr lang="en-US" sz="2400" dirty="0"/>
              <a:t>Not even a moonbeam</a:t>
            </a:r>
          </a:p>
          <a:p>
            <a:pPr marL="0" indent="0">
              <a:buNone/>
            </a:pPr>
            <a:r>
              <a:rPr lang="en-US" sz="2400" dirty="0"/>
              <a:t>To caress me.</a:t>
            </a:r>
          </a:p>
          <a:p>
            <a:pPr marL="0" indent="0">
              <a:buNone/>
            </a:pPr>
            <a:r>
              <a:rPr lang="en-US" sz="2400" dirty="0"/>
              <a:t>Nor a daisy</a:t>
            </a:r>
          </a:p>
          <a:p>
            <a:pPr marL="0" indent="0">
              <a:buNone/>
            </a:pPr>
            <a:r>
              <a:rPr lang="en-US" sz="2400" dirty="0"/>
              <a:t>that may call herself my sister.</a:t>
            </a:r>
          </a:p>
          <a:p>
            <a:pPr marL="0" indent="0">
              <a:buNone/>
            </a:pPr>
            <a:r>
              <a:rPr lang="en-US" sz="2400" dirty="0">
                <a:solidFill>
                  <a:srgbClr val="000000"/>
                </a:solidFill>
              </a:rPr>
              <a:t>You want me </a:t>
            </a:r>
            <a:r>
              <a:rPr lang="en-US" sz="2400" b="1" dirty="0">
                <a:solidFill>
                  <a:srgbClr val="FF0000"/>
                </a:solidFill>
              </a:rPr>
              <a:t>snow,</a:t>
            </a:r>
          </a:p>
          <a:p>
            <a:pPr marL="0" indent="0">
              <a:buNone/>
            </a:pPr>
            <a:r>
              <a:rPr lang="en-US" sz="2400" dirty="0">
                <a:solidFill>
                  <a:srgbClr val="000000"/>
                </a:solidFill>
              </a:rPr>
              <a:t>You want me </a:t>
            </a:r>
            <a:r>
              <a:rPr lang="en-US" sz="2400" b="1" dirty="0">
                <a:solidFill>
                  <a:srgbClr val="FF0000"/>
                </a:solidFill>
              </a:rPr>
              <a:t>white,</a:t>
            </a:r>
          </a:p>
          <a:p>
            <a:pPr marL="0" indent="0">
              <a:buNone/>
            </a:pPr>
            <a:r>
              <a:rPr lang="en-US" sz="2400" dirty="0">
                <a:solidFill>
                  <a:srgbClr val="000000"/>
                </a:solidFill>
              </a:rPr>
              <a:t>You want me </a:t>
            </a:r>
            <a:r>
              <a:rPr lang="en-US" sz="2400" b="1" dirty="0">
                <a:solidFill>
                  <a:srgbClr val="FF0000"/>
                </a:solidFill>
              </a:rPr>
              <a:t>dawn.</a:t>
            </a:r>
          </a:p>
          <a:p>
            <a:endParaRPr lang="en-US" dirty="0"/>
          </a:p>
        </p:txBody>
      </p:sp>
    </p:spTree>
    <p:extLst>
      <p:ext uri="{BB962C8B-B14F-4D97-AF65-F5344CB8AC3E}">
        <p14:creationId xmlns:p14="http://schemas.microsoft.com/office/powerpoint/2010/main" val="20621947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6023" y="326758"/>
            <a:ext cx="4479586" cy="4056062"/>
          </a:xfrm>
        </p:spPr>
        <p:txBody>
          <a:bodyPr>
            <a:noAutofit/>
          </a:bodyPr>
          <a:lstStyle/>
          <a:p>
            <a:pPr marL="0" indent="0" algn="ctr">
              <a:lnSpc>
                <a:spcPct val="70000"/>
              </a:lnSpc>
              <a:buNone/>
            </a:pPr>
            <a:r>
              <a:rPr lang="en-US" sz="2400" b="1" dirty="0">
                <a:solidFill>
                  <a:srgbClr val="FF0000"/>
                </a:solidFill>
              </a:rPr>
              <a:t>You who had all</a:t>
            </a:r>
          </a:p>
          <a:p>
            <a:pPr marL="0" indent="0" algn="ctr">
              <a:lnSpc>
                <a:spcPct val="70000"/>
              </a:lnSpc>
              <a:buNone/>
            </a:pPr>
            <a:r>
              <a:rPr lang="en-US" sz="2400" b="1" dirty="0">
                <a:solidFill>
                  <a:srgbClr val="FF0000"/>
                </a:solidFill>
              </a:rPr>
              <a:t>The drinks at hand,</a:t>
            </a:r>
          </a:p>
          <a:p>
            <a:pPr marL="0" indent="0" algn="ctr">
              <a:lnSpc>
                <a:spcPct val="70000"/>
              </a:lnSpc>
              <a:buNone/>
            </a:pPr>
            <a:r>
              <a:rPr lang="en-US" sz="2400" b="1" dirty="0">
                <a:solidFill>
                  <a:srgbClr val="FF0000"/>
                </a:solidFill>
              </a:rPr>
              <a:t>With lips stained</a:t>
            </a:r>
          </a:p>
          <a:p>
            <a:pPr marL="0" indent="0" algn="ctr">
              <a:lnSpc>
                <a:spcPct val="70000"/>
              </a:lnSpc>
              <a:buNone/>
            </a:pPr>
            <a:r>
              <a:rPr lang="en-US" sz="2400" dirty="0"/>
              <a:t>From fruits and honey.</a:t>
            </a:r>
          </a:p>
          <a:p>
            <a:pPr marL="0" indent="0" algn="ctr">
              <a:lnSpc>
                <a:spcPct val="70000"/>
              </a:lnSpc>
              <a:buNone/>
            </a:pPr>
            <a:r>
              <a:rPr lang="en-US" sz="2400" b="1" dirty="0">
                <a:solidFill>
                  <a:srgbClr val="FF0000"/>
                </a:solidFill>
              </a:rPr>
              <a:t>You who were in the feast,</a:t>
            </a:r>
          </a:p>
          <a:p>
            <a:pPr marL="0" indent="0" algn="ctr">
              <a:lnSpc>
                <a:spcPct val="70000"/>
              </a:lnSpc>
              <a:buNone/>
            </a:pPr>
            <a:r>
              <a:rPr lang="en-US" sz="2400" dirty="0"/>
              <a:t>Who were covered with leaves,</a:t>
            </a:r>
          </a:p>
          <a:p>
            <a:pPr marL="0" indent="0" algn="ctr">
              <a:lnSpc>
                <a:spcPct val="70000"/>
              </a:lnSpc>
              <a:buNone/>
            </a:pPr>
            <a:r>
              <a:rPr lang="en-US" sz="2400" b="1" dirty="0">
                <a:solidFill>
                  <a:srgbClr val="FF0000"/>
                </a:solidFill>
              </a:rPr>
              <a:t>Who destroyed the flesh</a:t>
            </a:r>
          </a:p>
          <a:p>
            <a:pPr marL="0" indent="0" algn="ctr">
              <a:lnSpc>
                <a:spcPct val="70000"/>
              </a:lnSpc>
              <a:buNone/>
            </a:pPr>
            <a:r>
              <a:rPr lang="en-US" sz="2400" b="1" dirty="0">
                <a:solidFill>
                  <a:srgbClr val="FF0000"/>
                </a:solidFill>
              </a:rPr>
              <a:t>To celebrate Bacchus</a:t>
            </a:r>
            <a:r>
              <a:rPr lang="en-US" sz="2400" dirty="0"/>
              <a:t>.</a:t>
            </a:r>
          </a:p>
          <a:p>
            <a:pPr marL="0" indent="0" algn="ctr">
              <a:lnSpc>
                <a:spcPct val="70000"/>
              </a:lnSpc>
              <a:buNone/>
            </a:pPr>
            <a:r>
              <a:rPr lang="en-US" sz="2400" b="1" dirty="0">
                <a:solidFill>
                  <a:srgbClr val="FF0000"/>
                </a:solidFill>
              </a:rPr>
              <a:t>You who in the black</a:t>
            </a:r>
          </a:p>
          <a:p>
            <a:pPr marL="0" indent="0" algn="ctr">
              <a:lnSpc>
                <a:spcPct val="70000"/>
              </a:lnSpc>
              <a:buNone/>
            </a:pPr>
            <a:r>
              <a:rPr lang="en-US" sz="2400" b="1" dirty="0">
                <a:solidFill>
                  <a:srgbClr val="FF0000"/>
                </a:solidFill>
              </a:rPr>
              <a:t>Gardens of deception</a:t>
            </a:r>
          </a:p>
          <a:p>
            <a:pPr marL="0" indent="0" algn="ctr">
              <a:lnSpc>
                <a:spcPct val="70000"/>
              </a:lnSpc>
              <a:buNone/>
            </a:pPr>
            <a:r>
              <a:rPr lang="en-US" sz="2400" b="1" dirty="0">
                <a:solidFill>
                  <a:srgbClr val="FF0000"/>
                </a:solidFill>
              </a:rPr>
              <a:t>Dressed in red</a:t>
            </a:r>
          </a:p>
          <a:p>
            <a:pPr marL="0" indent="0" algn="ctr">
              <a:lnSpc>
                <a:spcPct val="70000"/>
              </a:lnSpc>
              <a:buNone/>
            </a:pPr>
            <a:r>
              <a:rPr lang="en-US" sz="2400" b="1" dirty="0">
                <a:solidFill>
                  <a:srgbClr val="FF0000"/>
                </a:solidFill>
              </a:rPr>
              <a:t>Ran to ruin.</a:t>
            </a:r>
          </a:p>
          <a:p>
            <a:pPr algn="ctr"/>
            <a:endParaRPr lang="en-US" sz="2400" b="1" dirty="0"/>
          </a:p>
          <a:p>
            <a:pPr algn="ctr"/>
            <a:r>
              <a:rPr lang="es-ES_tradnl" sz="2400" b="1" dirty="0"/>
              <a:t> </a:t>
            </a:r>
            <a:endParaRPr lang="en-US" sz="2400" b="1" dirty="0"/>
          </a:p>
          <a:p>
            <a:pPr algn="ctr"/>
            <a:endParaRPr lang="en-US" sz="2400" dirty="0"/>
          </a:p>
        </p:txBody>
      </p:sp>
      <p:sp>
        <p:nvSpPr>
          <p:cNvPr id="6" name="Content Placeholder 5"/>
          <p:cNvSpPr>
            <a:spLocks noGrp="1"/>
          </p:cNvSpPr>
          <p:nvPr>
            <p:ph sz="half" idx="2"/>
          </p:nvPr>
        </p:nvSpPr>
        <p:spPr>
          <a:xfrm>
            <a:off x="4648200" y="339145"/>
            <a:ext cx="3566160" cy="4056062"/>
          </a:xfrm>
        </p:spPr>
        <p:txBody>
          <a:bodyPr>
            <a:normAutofit fontScale="92500" lnSpcReduction="20000"/>
          </a:bodyPr>
          <a:lstStyle/>
          <a:p>
            <a:pPr marL="0" indent="0" algn="ctr">
              <a:lnSpc>
                <a:spcPct val="70000"/>
              </a:lnSpc>
              <a:buNone/>
            </a:pPr>
            <a:r>
              <a:rPr lang="en-US" sz="2600" b="1" dirty="0">
                <a:solidFill>
                  <a:srgbClr val="FF0000"/>
                </a:solidFill>
                <a:cs typeface="Comic Sans MS"/>
              </a:rPr>
              <a:t>You who still preserve</a:t>
            </a:r>
          </a:p>
          <a:p>
            <a:pPr marL="0" indent="0" algn="ctr">
              <a:lnSpc>
                <a:spcPct val="70000"/>
              </a:lnSpc>
              <a:buNone/>
            </a:pPr>
            <a:r>
              <a:rPr lang="en-US" sz="2600" b="1" dirty="0">
                <a:solidFill>
                  <a:srgbClr val="FF0000"/>
                </a:solidFill>
                <a:cs typeface="Comic Sans MS"/>
              </a:rPr>
              <a:t>Your skeleton.</a:t>
            </a:r>
          </a:p>
          <a:p>
            <a:pPr marL="0" indent="0" algn="ctr">
              <a:lnSpc>
                <a:spcPct val="70000"/>
              </a:lnSpc>
              <a:buNone/>
            </a:pPr>
            <a:r>
              <a:rPr lang="en-US" sz="2600" dirty="0">
                <a:solidFill>
                  <a:srgbClr val="000000"/>
                </a:solidFill>
                <a:cs typeface="Comic Sans MS"/>
              </a:rPr>
              <a:t>I don’t even know</a:t>
            </a:r>
          </a:p>
          <a:p>
            <a:pPr marL="0" indent="0" algn="ctr">
              <a:lnSpc>
                <a:spcPct val="70000"/>
              </a:lnSpc>
              <a:buNone/>
            </a:pPr>
            <a:r>
              <a:rPr lang="en-US" sz="2600" dirty="0">
                <a:solidFill>
                  <a:srgbClr val="000000"/>
                </a:solidFill>
                <a:cs typeface="Comic Sans MS"/>
              </a:rPr>
              <a:t>For what miracles</a:t>
            </a:r>
          </a:p>
          <a:p>
            <a:pPr marL="0" indent="0" algn="ctr">
              <a:lnSpc>
                <a:spcPct val="70000"/>
              </a:lnSpc>
              <a:buNone/>
            </a:pPr>
            <a:r>
              <a:rPr lang="en-US" sz="2600" b="1" dirty="0">
                <a:solidFill>
                  <a:srgbClr val="FF0000"/>
                </a:solidFill>
                <a:cs typeface="Comic Sans MS"/>
              </a:rPr>
              <a:t>You expect me white</a:t>
            </a:r>
          </a:p>
          <a:p>
            <a:pPr marL="0" indent="0" algn="ctr">
              <a:lnSpc>
                <a:spcPct val="70000"/>
              </a:lnSpc>
              <a:buNone/>
            </a:pPr>
            <a:r>
              <a:rPr lang="en-US" sz="2600" b="1" dirty="0">
                <a:solidFill>
                  <a:srgbClr val="FF0000"/>
                </a:solidFill>
                <a:cs typeface="Comic Sans MS"/>
              </a:rPr>
              <a:t>(May god forgive you),</a:t>
            </a:r>
          </a:p>
          <a:p>
            <a:pPr marL="0" indent="0" algn="ctr">
              <a:lnSpc>
                <a:spcPct val="70000"/>
              </a:lnSpc>
              <a:buNone/>
            </a:pPr>
            <a:r>
              <a:rPr lang="en-US" sz="2600" b="1" dirty="0">
                <a:solidFill>
                  <a:srgbClr val="FF0000"/>
                </a:solidFill>
                <a:cs typeface="Comic Sans MS"/>
              </a:rPr>
              <a:t>You expect me chaste</a:t>
            </a:r>
          </a:p>
          <a:p>
            <a:pPr marL="0" indent="0" algn="ctr">
              <a:lnSpc>
                <a:spcPct val="70000"/>
              </a:lnSpc>
              <a:buNone/>
            </a:pPr>
            <a:r>
              <a:rPr lang="en-US" sz="2600" b="1" dirty="0">
                <a:solidFill>
                  <a:srgbClr val="FF0000"/>
                </a:solidFill>
                <a:cs typeface="Comic Sans MS"/>
              </a:rPr>
              <a:t>(May god forgive you),</a:t>
            </a:r>
          </a:p>
          <a:p>
            <a:pPr marL="0" indent="0" algn="ctr">
              <a:lnSpc>
                <a:spcPct val="70000"/>
              </a:lnSpc>
              <a:buNone/>
            </a:pPr>
            <a:r>
              <a:rPr lang="en-US" sz="2600" b="1" dirty="0">
                <a:solidFill>
                  <a:srgbClr val="FF0000"/>
                </a:solidFill>
                <a:cs typeface="Comic Sans MS"/>
              </a:rPr>
              <a:t>You expect me dawn.</a:t>
            </a:r>
          </a:p>
          <a:p>
            <a:endParaRPr lang="en-US" dirty="0"/>
          </a:p>
        </p:txBody>
      </p:sp>
    </p:spTree>
    <p:extLst>
      <p:ext uri="{BB962C8B-B14F-4D97-AF65-F5344CB8AC3E}">
        <p14:creationId xmlns:p14="http://schemas.microsoft.com/office/powerpoint/2010/main" val="11196390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Abstract</a:t>
            </a:r>
            <a:endParaRPr lang="en-US" b="1" dirty="0"/>
          </a:p>
        </p:txBody>
      </p:sp>
      <p:sp>
        <p:nvSpPr>
          <p:cNvPr id="3" name="Content Placeholder 2"/>
          <p:cNvSpPr>
            <a:spLocks noGrp="1"/>
          </p:cNvSpPr>
          <p:nvPr>
            <p:ph idx="1"/>
          </p:nvPr>
        </p:nvSpPr>
        <p:spPr>
          <a:xfrm>
            <a:off x="88014" y="1371599"/>
            <a:ext cx="8914535" cy="5368511"/>
          </a:xfrm>
        </p:spPr>
        <p:txBody>
          <a:bodyPr>
            <a:normAutofit/>
          </a:bodyPr>
          <a:lstStyle/>
          <a:p>
            <a:pPr marL="0" indent="0">
              <a:buNone/>
            </a:pPr>
            <a:r>
              <a:rPr lang="en-US" dirty="0"/>
              <a:t>The purpose of this essay is to discuss and analyze the feminist poetry of the Argentine poet Alfonsina Storni, and to examine how her poems "</a:t>
            </a:r>
            <a:r>
              <a:rPr lang="en-US" dirty="0" err="1"/>
              <a:t>Tu</a:t>
            </a:r>
            <a:r>
              <a:rPr lang="en-US" dirty="0"/>
              <a:t> me </a:t>
            </a:r>
            <a:r>
              <a:rPr lang="en-US" dirty="0" err="1"/>
              <a:t>quieres</a:t>
            </a:r>
            <a:r>
              <a:rPr lang="en-US" dirty="0"/>
              <a:t> Blanca" [</a:t>
            </a:r>
            <a:r>
              <a:rPr lang="en-US" i="1" dirty="0"/>
              <a:t>You want me White</a:t>
            </a:r>
            <a:r>
              <a:rPr lang="en-US" dirty="0"/>
              <a:t>], "Hombre </a:t>
            </a:r>
            <a:r>
              <a:rPr lang="en-US" dirty="0" err="1"/>
              <a:t>pequeñito</a:t>
            </a:r>
            <a:r>
              <a:rPr lang="en-US" dirty="0"/>
              <a:t>" [</a:t>
            </a:r>
            <a:r>
              <a:rPr lang="en-US" i="1" dirty="0"/>
              <a:t>Little, Little Man</a:t>
            </a:r>
            <a:r>
              <a:rPr lang="en-US" dirty="0"/>
              <a:t>] and "La </a:t>
            </a:r>
            <a:r>
              <a:rPr lang="en-US" dirty="0" err="1"/>
              <a:t>que</a:t>
            </a:r>
            <a:r>
              <a:rPr lang="en-US" dirty="0"/>
              <a:t> </a:t>
            </a:r>
            <a:r>
              <a:rPr lang="en-US" dirty="0" err="1"/>
              <a:t>comprende</a:t>
            </a:r>
            <a:r>
              <a:rPr lang="en-US" dirty="0"/>
              <a:t>" [</a:t>
            </a:r>
            <a:r>
              <a:rPr lang="en-US" i="1" dirty="0"/>
              <a:t>She Who Understands</a:t>
            </a:r>
            <a:r>
              <a:rPr lang="en-US" dirty="0"/>
              <a:t>] defend and reaffirm the rights of women, and reflect the feminist movement in Argentina during the early twentieth century. </a:t>
            </a:r>
            <a:r>
              <a:rPr lang="en-US" dirty="0" smtClean="0"/>
              <a:t>I address </a:t>
            </a:r>
            <a:r>
              <a:rPr lang="en-US" dirty="0"/>
              <a:t>the influences that made Storni rebel against the rules imposed by society on women.  Via her poetry,  I </a:t>
            </a:r>
            <a:r>
              <a:rPr lang="en-US" dirty="0" smtClean="0"/>
              <a:t>demonstrate </a:t>
            </a:r>
            <a:r>
              <a:rPr lang="en-US" dirty="0"/>
              <a:t>how women of that era felt trapped in the face of injustice and inequality.  Storni exposes the horrible condition of women </a:t>
            </a:r>
            <a:r>
              <a:rPr lang="en-US" dirty="0" smtClean="0"/>
              <a:t>in </a:t>
            </a:r>
            <a:r>
              <a:rPr lang="en-US" dirty="0"/>
              <a:t>Argentine and Spanish American societies, and demands justice and dignity for all women.  In this light, Storni defies the norms of Argentine society and exposes the oppression generated by men over women.</a:t>
            </a:r>
          </a:p>
        </p:txBody>
      </p:sp>
    </p:spTree>
    <p:extLst>
      <p:ext uri="{BB962C8B-B14F-4D97-AF65-F5344CB8AC3E}">
        <p14:creationId xmlns:p14="http://schemas.microsoft.com/office/powerpoint/2010/main" val="38885893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Content Placeholder 3"/>
          <p:cNvSpPr>
            <a:spLocks noGrp="1"/>
          </p:cNvSpPr>
          <p:nvPr>
            <p:ph sz="half" idx="1"/>
          </p:nvPr>
        </p:nvSpPr>
        <p:spPr>
          <a:xfrm>
            <a:off x="914400" y="503238"/>
            <a:ext cx="3566160" cy="4056062"/>
          </a:xfrm>
        </p:spPr>
        <p:txBody>
          <a:bodyPr>
            <a:normAutofit fontScale="25000" lnSpcReduction="20000"/>
          </a:bodyPr>
          <a:lstStyle/>
          <a:p>
            <a:pPr marL="0" indent="0">
              <a:lnSpc>
                <a:spcPct val="70000"/>
              </a:lnSpc>
              <a:buNone/>
            </a:pPr>
            <a:r>
              <a:rPr lang="en-US" sz="9600" b="1" dirty="0">
                <a:solidFill>
                  <a:srgbClr val="FF0000"/>
                </a:solidFill>
                <a:cs typeface="Comic Sans MS"/>
              </a:rPr>
              <a:t>Run away to the forest</a:t>
            </a:r>
          </a:p>
          <a:p>
            <a:pPr marL="0" indent="0">
              <a:lnSpc>
                <a:spcPct val="70000"/>
              </a:lnSpc>
              <a:buNone/>
            </a:pPr>
            <a:r>
              <a:rPr lang="en-US" sz="9600" b="1" dirty="0">
                <a:solidFill>
                  <a:srgbClr val="FF0000"/>
                </a:solidFill>
                <a:cs typeface="Comic Sans MS"/>
              </a:rPr>
              <a:t>Leave for the mountains;</a:t>
            </a:r>
          </a:p>
          <a:p>
            <a:pPr marL="0" indent="0">
              <a:lnSpc>
                <a:spcPct val="70000"/>
              </a:lnSpc>
              <a:buNone/>
            </a:pPr>
            <a:r>
              <a:rPr lang="en-US" sz="9600" b="1" dirty="0">
                <a:solidFill>
                  <a:srgbClr val="FF0000"/>
                </a:solidFill>
                <a:cs typeface="Comic Sans MS"/>
              </a:rPr>
              <a:t>Clean your mouth;</a:t>
            </a:r>
          </a:p>
          <a:p>
            <a:pPr marL="0" indent="0">
              <a:lnSpc>
                <a:spcPct val="70000"/>
              </a:lnSpc>
              <a:buNone/>
            </a:pPr>
            <a:r>
              <a:rPr lang="en-US" sz="9600" dirty="0">
                <a:solidFill>
                  <a:srgbClr val="000000"/>
                </a:solidFill>
                <a:cs typeface="Comic Sans MS"/>
              </a:rPr>
              <a:t>Live in the shacks;</a:t>
            </a:r>
          </a:p>
          <a:p>
            <a:pPr marL="0" indent="0">
              <a:lnSpc>
                <a:spcPct val="70000"/>
              </a:lnSpc>
              <a:buNone/>
            </a:pPr>
            <a:r>
              <a:rPr lang="en-US" sz="9600" b="1" dirty="0">
                <a:solidFill>
                  <a:srgbClr val="FF0000"/>
                </a:solidFill>
                <a:cs typeface="Comic Sans MS"/>
              </a:rPr>
              <a:t>Touch with your hands</a:t>
            </a:r>
          </a:p>
          <a:p>
            <a:pPr marL="0" indent="0">
              <a:lnSpc>
                <a:spcPct val="70000"/>
              </a:lnSpc>
              <a:buNone/>
            </a:pPr>
            <a:r>
              <a:rPr lang="en-US" sz="9600" dirty="0">
                <a:solidFill>
                  <a:srgbClr val="000000"/>
                </a:solidFill>
                <a:cs typeface="Comic Sans MS"/>
              </a:rPr>
              <a:t>The wet earth;</a:t>
            </a:r>
          </a:p>
          <a:p>
            <a:pPr marL="0" indent="0">
              <a:lnSpc>
                <a:spcPct val="70000"/>
              </a:lnSpc>
              <a:buNone/>
            </a:pPr>
            <a:r>
              <a:rPr lang="en-US" sz="9600" b="1" dirty="0">
                <a:solidFill>
                  <a:srgbClr val="FF0000"/>
                </a:solidFill>
                <a:cs typeface="Comic Sans MS"/>
              </a:rPr>
              <a:t>Feed your body</a:t>
            </a:r>
          </a:p>
          <a:p>
            <a:pPr marL="0" indent="0">
              <a:lnSpc>
                <a:spcPct val="70000"/>
              </a:lnSpc>
              <a:buNone/>
            </a:pPr>
            <a:r>
              <a:rPr lang="en-US" sz="9600" dirty="0">
                <a:solidFill>
                  <a:srgbClr val="000000"/>
                </a:solidFill>
                <a:cs typeface="Comic Sans MS"/>
              </a:rPr>
              <a:t>With bitter root;</a:t>
            </a:r>
          </a:p>
          <a:p>
            <a:pPr marL="0" indent="0">
              <a:lnSpc>
                <a:spcPct val="70000"/>
              </a:lnSpc>
              <a:buNone/>
            </a:pPr>
            <a:r>
              <a:rPr lang="en-US" sz="9600" b="1" dirty="0">
                <a:solidFill>
                  <a:srgbClr val="FF0000"/>
                </a:solidFill>
                <a:cs typeface="Comic Sans MS"/>
              </a:rPr>
              <a:t>Drink from the rocks,</a:t>
            </a:r>
          </a:p>
          <a:p>
            <a:pPr marL="0" indent="0">
              <a:lnSpc>
                <a:spcPct val="70000"/>
              </a:lnSpc>
              <a:buNone/>
            </a:pPr>
            <a:r>
              <a:rPr lang="en-US" sz="9600" b="1" dirty="0">
                <a:solidFill>
                  <a:srgbClr val="FF0000"/>
                </a:solidFill>
                <a:cs typeface="Comic Sans MS"/>
              </a:rPr>
              <a:t>Sleep on the frost;</a:t>
            </a:r>
          </a:p>
          <a:p>
            <a:pPr marL="0" indent="0">
              <a:lnSpc>
                <a:spcPct val="70000"/>
              </a:lnSpc>
              <a:buNone/>
            </a:pPr>
            <a:r>
              <a:rPr lang="en-US" sz="9600" b="1" dirty="0">
                <a:solidFill>
                  <a:srgbClr val="FF0000"/>
                </a:solidFill>
                <a:cs typeface="Comic Sans MS"/>
              </a:rPr>
              <a:t>Renew your flesh</a:t>
            </a:r>
          </a:p>
          <a:p>
            <a:pPr marL="0" indent="0">
              <a:lnSpc>
                <a:spcPct val="70000"/>
              </a:lnSpc>
              <a:buNone/>
            </a:pPr>
            <a:r>
              <a:rPr lang="en-US" sz="9600" dirty="0">
                <a:solidFill>
                  <a:srgbClr val="000000"/>
                </a:solidFill>
                <a:cs typeface="Comic Sans MS"/>
              </a:rPr>
              <a:t>With salt and water;</a:t>
            </a:r>
          </a:p>
          <a:p>
            <a:pPr marL="0" indent="0">
              <a:lnSpc>
                <a:spcPct val="70000"/>
              </a:lnSpc>
              <a:buNone/>
            </a:pPr>
            <a:r>
              <a:rPr lang="en-US" sz="9600" b="1" dirty="0">
                <a:solidFill>
                  <a:srgbClr val="FF0000"/>
                </a:solidFill>
                <a:cs typeface="Comic Sans MS"/>
              </a:rPr>
              <a:t>Speak with the birds</a:t>
            </a:r>
          </a:p>
          <a:p>
            <a:pPr marL="0" indent="0">
              <a:lnSpc>
                <a:spcPct val="70000"/>
              </a:lnSpc>
              <a:buNone/>
            </a:pPr>
            <a:r>
              <a:rPr lang="en-US" sz="9600" b="1" dirty="0">
                <a:solidFill>
                  <a:srgbClr val="FF0000"/>
                </a:solidFill>
                <a:cs typeface="Comic Sans MS"/>
              </a:rPr>
              <a:t>And get up with dawn.</a:t>
            </a:r>
          </a:p>
          <a:p>
            <a:pPr marL="0" indent="0">
              <a:lnSpc>
                <a:spcPct val="70000"/>
              </a:lnSpc>
              <a:buNone/>
            </a:pPr>
            <a:endParaRPr lang="en-US" dirty="0"/>
          </a:p>
          <a:p>
            <a:endParaRPr lang="en-US" dirty="0"/>
          </a:p>
        </p:txBody>
      </p:sp>
      <p:sp>
        <p:nvSpPr>
          <p:cNvPr id="6" name="Content Placeholder 5"/>
          <p:cNvSpPr>
            <a:spLocks noGrp="1"/>
          </p:cNvSpPr>
          <p:nvPr>
            <p:ph sz="half" idx="2"/>
          </p:nvPr>
        </p:nvSpPr>
        <p:spPr>
          <a:xfrm>
            <a:off x="4648200" y="503238"/>
            <a:ext cx="3566160" cy="4056062"/>
          </a:xfrm>
        </p:spPr>
        <p:txBody>
          <a:bodyPr>
            <a:normAutofit fontScale="25000" lnSpcReduction="20000"/>
          </a:bodyPr>
          <a:lstStyle/>
          <a:p>
            <a:pPr marL="0" indent="0">
              <a:lnSpc>
                <a:spcPct val="70000"/>
              </a:lnSpc>
              <a:buNone/>
            </a:pPr>
            <a:r>
              <a:rPr lang="en-US" sz="9600" b="1" dirty="0">
                <a:solidFill>
                  <a:srgbClr val="FF0000"/>
                </a:solidFill>
                <a:cs typeface="Comic Sans MS"/>
              </a:rPr>
              <a:t>And when your flesh</a:t>
            </a:r>
          </a:p>
          <a:p>
            <a:pPr marL="0" indent="0">
              <a:lnSpc>
                <a:spcPct val="70000"/>
              </a:lnSpc>
              <a:buNone/>
            </a:pPr>
            <a:r>
              <a:rPr lang="en-US" sz="9600" b="1" dirty="0">
                <a:solidFill>
                  <a:srgbClr val="FF0000"/>
                </a:solidFill>
                <a:cs typeface="Comic Sans MS"/>
              </a:rPr>
              <a:t>Returns to you,</a:t>
            </a:r>
          </a:p>
          <a:p>
            <a:pPr marL="0" indent="0">
              <a:lnSpc>
                <a:spcPct val="70000"/>
              </a:lnSpc>
              <a:buNone/>
            </a:pPr>
            <a:r>
              <a:rPr lang="en-US" sz="9600" b="1" dirty="0">
                <a:solidFill>
                  <a:srgbClr val="FF0000"/>
                </a:solidFill>
                <a:cs typeface="Comic Sans MS"/>
              </a:rPr>
              <a:t>And when you have put</a:t>
            </a:r>
          </a:p>
          <a:p>
            <a:pPr marL="0" indent="0">
              <a:lnSpc>
                <a:spcPct val="70000"/>
              </a:lnSpc>
              <a:buNone/>
            </a:pPr>
            <a:r>
              <a:rPr lang="en-US" sz="9600" b="1" dirty="0">
                <a:solidFill>
                  <a:srgbClr val="FF0000"/>
                </a:solidFill>
                <a:cs typeface="Comic Sans MS"/>
              </a:rPr>
              <a:t>In it the soul,</a:t>
            </a:r>
          </a:p>
          <a:p>
            <a:pPr marL="0" indent="0">
              <a:lnSpc>
                <a:spcPct val="70000"/>
              </a:lnSpc>
              <a:buNone/>
            </a:pPr>
            <a:r>
              <a:rPr lang="en-US" sz="9600" dirty="0">
                <a:cs typeface="Comic Sans MS"/>
              </a:rPr>
              <a:t>Which in the bedroom</a:t>
            </a:r>
          </a:p>
          <a:p>
            <a:pPr marL="0" indent="0">
              <a:lnSpc>
                <a:spcPct val="70000"/>
              </a:lnSpc>
              <a:buNone/>
            </a:pPr>
            <a:r>
              <a:rPr lang="en-US" sz="9600" dirty="0">
                <a:cs typeface="Comic Sans MS"/>
              </a:rPr>
              <a:t>Was left tangled,</a:t>
            </a:r>
          </a:p>
          <a:p>
            <a:pPr marL="0" indent="0">
              <a:lnSpc>
                <a:spcPct val="70000"/>
              </a:lnSpc>
              <a:buNone/>
            </a:pPr>
            <a:r>
              <a:rPr lang="en-US" sz="9600" b="1" dirty="0">
                <a:solidFill>
                  <a:srgbClr val="FF0000"/>
                </a:solidFill>
                <a:cs typeface="Comic Sans MS"/>
              </a:rPr>
              <a:t>Then, good man,</a:t>
            </a:r>
          </a:p>
          <a:p>
            <a:pPr marL="0" indent="0">
              <a:lnSpc>
                <a:spcPct val="70000"/>
              </a:lnSpc>
              <a:buNone/>
            </a:pPr>
            <a:r>
              <a:rPr lang="en-US" sz="9600" b="1" dirty="0">
                <a:solidFill>
                  <a:srgbClr val="FF0000"/>
                </a:solidFill>
                <a:cs typeface="Comic Sans MS"/>
              </a:rPr>
              <a:t>Expect me white,</a:t>
            </a:r>
          </a:p>
          <a:p>
            <a:pPr marL="0" indent="0">
              <a:lnSpc>
                <a:spcPct val="70000"/>
              </a:lnSpc>
              <a:buNone/>
            </a:pPr>
            <a:r>
              <a:rPr lang="en-US" sz="9600" b="1" dirty="0">
                <a:solidFill>
                  <a:srgbClr val="FF0000"/>
                </a:solidFill>
                <a:cs typeface="Comic Sans MS"/>
              </a:rPr>
              <a:t>Expect me snow,</a:t>
            </a:r>
          </a:p>
          <a:p>
            <a:pPr marL="0" indent="0">
              <a:lnSpc>
                <a:spcPct val="70000"/>
              </a:lnSpc>
              <a:buNone/>
            </a:pPr>
            <a:r>
              <a:rPr lang="en-US" sz="9600" b="1" dirty="0">
                <a:solidFill>
                  <a:srgbClr val="FF0000"/>
                </a:solidFill>
                <a:cs typeface="Comic Sans MS"/>
              </a:rPr>
              <a:t>Expect me chaste.</a:t>
            </a:r>
          </a:p>
          <a:p>
            <a:endParaRPr lang="en-US" dirty="0"/>
          </a:p>
        </p:txBody>
      </p:sp>
    </p:spTree>
    <p:extLst>
      <p:ext uri="{BB962C8B-B14F-4D97-AF65-F5344CB8AC3E}">
        <p14:creationId xmlns:p14="http://schemas.microsoft.com/office/powerpoint/2010/main" val="36650819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6689" y="589730"/>
            <a:ext cx="4572000" cy="5632310"/>
          </a:xfrm>
          <a:prstGeom prst="rect">
            <a:avLst/>
          </a:prstGeom>
        </p:spPr>
        <p:txBody>
          <a:bodyPr>
            <a:spAutoFit/>
          </a:bodyPr>
          <a:lstStyle/>
          <a:p>
            <a:r>
              <a:rPr lang="en-US" sz="2400" b="1" dirty="0">
                <a:solidFill>
                  <a:srgbClr val="FF0000"/>
                </a:solidFill>
                <a:cs typeface="Comic Sans MS"/>
              </a:rPr>
              <a:t>And when your flesh</a:t>
            </a:r>
          </a:p>
          <a:p>
            <a:r>
              <a:rPr lang="en-US" sz="2400" b="1" dirty="0">
                <a:solidFill>
                  <a:srgbClr val="FF0000"/>
                </a:solidFill>
                <a:cs typeface="Comic Sans MS"/>
              </a:rPr>
              <a:t>Returns to you,</a:t>
            </a:r>
          </a:p>
          <a:p>
            <a:r>
              <a:rPr lang="en-US" sz="2400" b="1" dirty="0">
                <a:solidFill>
                  <a:srgbClr val="FF0000"/>
                </a:solidFill>
                <a:cs typeface="Comic Sans MS"/>
              </a:rPr>
              <a:t>And when you have put</a:t>
            </a:r>
          </a:p>
          <a:p>
            <a:r>
              <a:rPr lang="en-US" sz="2400" b="1" dirty="0">
                <a:solidFill>
                  <a:srgbClr val="FF0000"/>
                </a:solidFill>
                <a:cs typeface="Comic Sans MS"/>
              </a:rPr>
              <a:t>In it the soul,</a:t>
            </a:r>
          </a:p>
          <a:p>
            <a:r>
              <a:rPr lang="en-US" sz="2400" dirty="0">
                <a:cs typeface="Comic Sans MS"/>
              </a:rPr>
              <a:t>Which in the bedroom</a:t>
            </a:r>
          </a:p>
          <a:p>
            <a:r>
              <a:rPr lang="en-US" sz="2400" dirty="0">
                <a:cs typeface="Comic Sans MS"/>
              </a:rPr>
              <a:t>Was left tangled,</a:t>
            </a:r>
          </a:p>
          <a:p>
            <a:r>
              <a:rPr lang="en-US" sz="2400" b="1" dirty="0">
                <a:solidFill>
                  <a:srgbClr val="FF0000"/>
                </a:solidFill>
                <a:cs typeface="Comic Sans MS"/>
              </a:rPr>
              <a:t>Then, good man,</a:t>
            </a:r>
          </a:p>
          <a:p>
            <a:r>
              <a:rPr lang="en-US" sz="2400" b="1" dirty="0">
                <a:solidFill>
                  <a:srgbClr val="FF0000"/>
                </a:solidFill>
                <a:cs typeface="Comic Sans MS"/>
              </a:rPr>
              <a:t>Expect me white,</a:t>
            </a:r>
          </a:p>
          <a:p>
            <a:r>
              <a:rPr lang="en-US" sz="2400" b="1" dirty="0">
                <a:solidFill>
                  <a:srgbClr val="FF0000"/>
                </a:solidFill>
                <a:cs typeface="Comic Sans MS"/>
              </a:rPr>
              <a:t>Expect me snow,</a:t>
            </a:r>
          </a:p>
          <a:p>
            <a:r>
              <a:rPr lang="en-US" sz="2400" b="1" dirty="0">
                <a:solidFill>
                  <a:srgbClr val="FF0000"/>
                </a:solidFill>
                <a:cs typeface="Comic Sans MS"/>
              </a:rPr>
              <a:t>Expect me chaste</a:t>
            </a:r>
            <a:r>
              <a:rPr lang="en-US" sz="2400" b="1" dirty="0" smtClean="0">
                <a:solidFill>
                  <a:srgbClr val="FF0000"/>
                </a:solidFill>
                <a:cs typeface="Comic Sans MS"/>
              </a:rPr>
              <a:t>.</a:t>
            </a:r>
          </a:p>
          <a:p>
            <a:pPr algn="ctr"/>
            <a:endParaRPr lang="en-US" sz="2400" b="1" dirty="0">
              <a:solidFill>
                <a:srgbClr val="FF0000"/>
              </a:solidFill>
              <a:cs typeface="Comic Sans MS"/>
            </a:endParaRPr>
          </a:p>
          <a:p>
            <a:pPr algn="ctr"/>
            <a:endParaRPr lang="en-US" sz="2400" b="1" dirty="0" smtClean="0">
              <a:solidFill>
                <a:srgbClr val="FF0000"/>
              </a:solidFill>
              <a:cs typeface="Comic Sans MS"/>
            </a:endParaRPr>
          </a:p>
          <a:p>
            <a:pPr algn="ctr"/>
            <a:endParaRPr lang="en-US" sz="2400" b="1" dirty="0" smtClean="0">
              <a:cs typeface="Comic Sans MS"/>
            </a:endParaRPr>
          </a:p>
          <a:p>
            <a:pPr algn="r"/>
            <a:r>
              <a:rPr lang="en-US" sz="2400" dirty="0" smtClean="0">
                <a:cs typeface="Comic Sans MS"/>
              </a:rPr>
              <a:t>Translated by Melissa </a:t>
            </a:r>
            <a:r>
              <a:rPr lang="en-US" sz="2400" dirty="0" err="1" smtClean="0">
                <a:cs typeface="Comic Sans MS"/>
              </a:rPr>
              <a:t>Gioia</a:t>
            </a:r>
            <a:r>
              <a:rPr lang="en-US" sz="2400" dirty="0" smtClean="0">
                <a:cs typeface="Comic Sans MS"/>
              </a:rPr>
              <a:t> and Laura </a:t>
            </a:r>
            <a:r>
              <a:rPr lang="en-US" sz="2400" dirty="0" err="1" smtClean="0">
                <a:cs typeface="Comic Sans MS"/>
              </a:rPr>
              <a:t>Hakala</a:t>
            </a:r>
            <a:r>
              <a:rPr lang="en-US" sz="2400" dirty="0" smtClean="0">
                <a:cs typeface="Comic Sans MS"/>
              </a:rPr>
              <a:t>   </a:t>
            </a:r>
            <a:endParaRPr lang="en-US" sz="2400" dirty="0">
              <a:cs typeface="Comic Sans MS"/>
            </a:endParaRPr>
          </a:p>
        </p:txBody>
      </p:sp>
    </p:spTree>
    <p:extLst>
      <p:ext uri="{BB962C8B-B14F-4D97-AF65-F5344CB8AC3E}">
        <p14:creationId xmlns:p14="http://schemas.microsoft.com/office/powerpoint/2010/main" val="34206266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“Hombre </a:t>
            </a:r>
            <a:r>
              <a:rPr lang="en-US" b="1" dirty="0" err="1" smtClean="0"/>
              <a:t>Pequeñito</a:t>
            </a:r>
            <a:r>
              <a:rPr lang="en-US" b="1" dirty="0" smtClean="0"/>
              <a:t>”</a:t>
            </a:r>
            <a:r>
              <a:rPr lang="en-US" b="1" dirty="0"/>
              <a:t/>
            </a:r>
            <a:br>
              <a:rPr lang="en-US" b="1" dirty="0"/>
            </a:br>
            <a:endParaRPr lang="en-US" dirty="0"/>
          </a:p>
        </p:txBody>
      </p:sp>
      <p:sp>
        <p:nvSpPr>
          <p:cNvPr id="4" name="Rectangle 3"/>
          <p:cNvSpPr/>
          <p:nvPr/>
        </p:nvSpPr>
        <p:spPr>
          <a:xfrm>
            <a:off x="3606478" y="1146238"/>
            <a:ext cx="7129114" cy="5940088"/>
          </a:xfrm>
          <a:prstGeom prst="rect">
            <a:avLst/>
          </a:prstGeom>
        </p:spPr>
        <p:txBody>
          <a:bodyPr wrap="square">
            <a:spAutoFit/>
          </a:bodyPr>
          <a:lstStyle/>
          <a:p>
            <a:r>
              <a:rPr lang="en-US" sz="2000" b="1" dirty="0" smtClean="0">
                <a:solidFill>
                  <a:srgbClr val="FF0000"/>
                </a:solidFill>
              </a:rPr>
              <a:t>Little </a:t>
            </a:r>
            <a:r>
              <a:rPr lang="en-US" sz="2000" b="1" dirty="0">
                <a:solidFill>
                  <a:srgbClr val="FF0000"/>
                </a:solidFill>
              </a:rPr>
              <a:t>little man, little little man,</a:t>
            </a:r>
          </a:p>
          <a:p>
            <a:r>
              <a:rPr lang="en-US" sz="2000" b="1" dirty="0">
                <a:solidFill>
                  <a:srgbClr val="FF0000"/>
                </a:solidFill>
              </a:rPr>
              <a:t>set free your canary that wants to fly.</a:t>
            </a:r>
          </a:p>
          <a:p>
            <a:r>
              <a:rPr lang="en-US" sz="2000" b="1" dirty="0">
                <a:solidFill>
                  <a:srgbClr val="FF0000"/>
                </a:solidFill>
              </a:rPr>
              <a:t>I am that canary, </a:t>
            </a:r>
            <a:r>
              <a:rPr lang="en-US" sz="2000" dirty="0"/>
              <a:t>little little man,</a:t>
            </a:r>
          </a:p>
          <a:p>
            <a:r>
              <a:rPr lang="en-US" sz="2000" dirty="0"/>
              <a:t>leave me to fly</a:t>
            </a:r>
            <a:r>
              <a:rPr lang="en-US" sz="2000" dirty="0" smtClean="0"/>
              <a:t>.</a:t>
            </a:r>
          </a:p>
          <a:p>
            <a:endParaRPr lang="en-US" sz="2000" dirty="0"/>
          </a:p>
          <a:p>
            <a:r>
              <a:rPr lang="en-US" sz="2000" b="1" dirty="0">
                <a:solidFill>
                  <a:srgbClr val="FF0000"/>
                </a:solidFill>
              </a:rPr>
              <a:t>I was in your cage, </a:t>
            </a:r>
            <a:r>
              <a:rPr lang="en-US" sz="2000" dirty="0"/>
              <a:t>little little man,</a:t>
            </a:r>
          </a:p>
          <a:p>
            <a:r>
              <a:rPr lang="en-US" sz="2000" dirty="0"/>
              <a:t>little little man who gave me my cage.</a:t>
            </a:r>
          </a:p>
          <a:p>
            <a:r>
              <a:rPr lang="en-US" sz="2000" b="1" dirty="0">
                <a:solidFill>
                  <a:srgbClr val="FF0000"/>
                </a:solidFill>
              </a:rPr>
              <a:t>I say "little little" because you don’t understand me</a:t>
            </a:r>
          </a:p>
          <a:p>
            <a:r>
              <a:rPr lang="en-US" sz="2000" b="1" dirty="0">
                <a:solidFill>
                  <a:srgbClr val="FF0000"/>
                </a:solidFill>
              </a:rPr>
              <a:t>Nor will you understand</a:t>
            </a:r>
            <a:r>
              <a:rPr lang="en-US" sz="2000" b="1" dirty="0" smtClean="0">
                <a:solidFill>
                  <a:srgbClr val="FF0000"/>
                </a:solidFill>
              </a:rPr>
              <a:t>.</a:t>
            </a:r>
          </a:p>
          <a:p>
            <a:endParaRPr lang="en-US" sz="2000" dirty="0"/>
          </a:p>
          <a:p>
            <a:r>
              <a:rPr lang="en-US" sz="2000" b="1" dirty="0">
                <a:solidFill>
                  <a:srgbClr val="FF0000"/>
                </a:solidFill>
              </a:rPr>
              <a:t>Nor do I understand you, </a:t>
            </a:r>
            <a:r>
              <a:rPr lang="en-US" sz="2000" dirty="0"/>
              <a:t>but meanwhile,</a:t>
            </a:r>
          </a:p>
          <a:p>
            <a:r>
              <a:rPr lang="en-US" sz="2000" dirty="0"/>
              <a:t>open for me the cage</a:t>
            </a:r>
            <a:r>
              <a:rPr lang="en-US" sz="2000" dirty="0">
                <a:solidFill>
                  <a:srgbClr val="FF0000"/>
                </a:solidFill>
              </a:rPr>
              <a:t> </a:t>
            </a:r>
            <a:r>
              <a:rPr lang="en-US" sz="2000" dirty="0"/>
              <a:t>from which </a:t>
            </a:r>
            <a:r>
              <a:rPr lang="en-US" sz="2000" b="1" dirty="0">
                <a:solidFill>
                  <a:srgbClr val="FF0000"/>
                </a:solidFill>
              </a:rPr>
              <a:t>I want to escape.</a:t>
            </a:r>
          </a:p>
          <a:p>
            <a:r>
              <a:rPr lang="en-US" sz="2000" dirty="0"/>
              <a:t>Little little man, </a:t>
            </a:r>
            <a:r>
              <a:rPr lang="en-US" sz="2000" b="1" dirty="0">
                <a:solidFill>
                  <a:srgbClr val="FF0000"/>
                </a:solidFill>
              </a:rPr>
              <a:t>I loved you half an hour,</a:t>
            </a:r>
          </a:p>
          <a:p>
            <a:r>
              <a:rPr lang="en-US" sz="2000" b="1" dirty="0">
                <a:solidFill>
                  <a:srgbClr val="FF0000"/>
                </a:solidFill>
              </a:rPr>
              <a:t>Don’t ask me again</a:t>
            </a:r>
            <a:r>
              <a:rPr lang="en-US" sz="2000" b="1" dirty="0" smtClean="0">
                <a:solidFill>
                  <a:srgbClr val="FF0000"/>
                </a:solidFill>
              </a:rPr>
              <a:t>.</a:t>
            </a:r>
          </a:p>
          <a:p>
            <a:endParaRPr lang="en-US" sz="2000" b="1" dirty="0">
              <a:solidFill>
                <a:srgbClr val="FF0000"/>
              </a:solidFill>
            </a:endParaRPr>
          </a:p>
          <a:p>
            <a:endParaRPr lang="en-US" sz="2000" b="1" dirty="0">
              <a:solidFill>
                <a:srgbClr val="FF0000"/>
              </a:solidFill>
            </a:endParaRPr>
          </a:p>
          <a:p>
            <a:endParaRPr lang="en-US" sz="2000" dirty="0" smtClean="0">
              <a:solidFill>
                <a:srgbClr val="FF0000"/>
              </a:solidFill>
            </a:endParaRPr>
          </a:p>
          <a:p>
            <a:r>
              <a:rPr lang="en-US" sz="2000" dirty="0" smtClean="0"/>
              <a:t>Translated </a:t>
            </a:r>
            <a:r>
              <a:rPr lang="en-US" sz="2000" dirty="0"/>
              <a:t>by http://</a:t>
            </a:r>
            <a:r>
              <a:rPr lang="en-US" sz="2000" dirty="0" err="1"/>
              <a:t>allpoetry.com</a:t>
            </a:r>
            <a:r>
              <a:rPr lang="en-US" sz="2000" dirty="0"/>
              <a:t>/Little-Little-Man  </a:t>
            </a:r>
          </a:p>
          <a:p>
            <a:endParaRPr lang="en-US" sz="2000" dirty="0"/>
          </a:p>
        </p:txBody>
      </p:sp>
      <p:pic>
        <p:nvPicPr>
          <p:cNvPr id="7" name="Picture Placeholder 10"/>
          <p:cNvPicPr>
            <a:picLocks noChangeAspect="1"/>
          </p:cNvPicPr>
          <p:nvPr/>
        </p:nvPicPr>
        <p:blipFill>
          <a:blip r:embed="rId2"/>
          <a:srcRect l="4723" r="4723"/>
          <a:stretch>
            <a:fillRect/>
          </a:stretch>
        </p:blipFill>
        <p:spPr>
          <a:xfrm rot="21110212">
            <a:off x="698972" y="1519286"/>
            <a:ext cx="2415364" cy="3568541"/>
          </a:xfrm>
          <a:prstGeom prst="rect">
            <a:avLst/>
          </a:prstGeom>
          <a:ln>
            <a:noFill/>
          </a:ln>
          <a:effectLst>
            <a:softEdge rad="112500"/>
          </a:effectLst>
        </p:spPr>
      </p:pic>
    </p:spTree>
    <p:extLst>
      <p:ext uri="{BB962C8B-B14F-4D97-AF65-F5344CB8AC3E}">
        <p14:creationId xmlns:p14="http://schemas.microsoft.com/office/powerpoint/2010/main" val="34340818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Symbolism</a:t>
            </a:r>
            <a:endParaRPr lang="en-US" b="1" dirty="0"/>
          </a:p>
        </p:txBody>
      </p:sp>
      <p:sp>
        <p:nvSpPr>
          <p:cNvPr id="4" name="Content Placeholder 3"/>
          <p:cNvSpPr>
            <a:spLocks noGrp="1"/>
          </p:cNvSpPr>
          <p:nvPr>
            <p:ph sz="half" idx="2"/>
          </p:nvPr>
        </p:nvSpPr>
        <p:spPr/>
        <p:txBody>
          <a:bodyPr>
            <a:normAutofit/>
          </a:bodyPr>
          <a:lstStyle/>
          <a:p>
            <a:r>
              <a:rPr lang="en-US" sz="2800" b="1" u="sng" dirty="0" smtClean="0"/>
              <a:t>Canary: </a:t>
            </a:r>
          </a:p>
          <a:p>
            <a:pPr>
              <a:buFont typeface="Arial"/>
              <a:buChar char="•"/>
            </a:pPr>
            <a:r>
              <a:rPr lang="en-US" sz="2400" b="1" dirty="0" smtClean="0"/>
              <a:t>Represents women.</a:t>
            </a:r>
          </a:p>
          <a:p>
            <a:r>
              <a:rPr lang="en-US" sz="2800" b="1" u="sng" dirty="0" smtClean="0"/>
              <a:t>Cage: </a:t>
            </a:r>
          </a:p>
          <a:p>
            <a:pPr>
              <a:buFont typeface="Arial"/>
              <a:buChar char="•"/>
            </a:pPr>
            <a:r>
              <a:rPr lang="en-US" sz="2400" b="1" dirty="0" smtClean="0"/>
              <a:t>Represents the norms of society</a:t>
            </a:r>
          </a:p>
          <a:p>
            <a:pPr>
              <a:buFont typeface="Arial"/>
              <a:buChar char="•"/>
            </a:pPr>
            <a:r>
              <a:rPr lang="en-US" sz="2400" b="1" dirty="0" smtClean="0"/>
              <a:t>The ignorance of men</a:t>
            </a:r>
          </a:p>
          <a:p>
            <a:pPr>
              <a:buFont typeface="Arial"/>
              <a:buChar char="•"/>
            </a:pPr>
            <a:r>
              <a:rPr lang="en-US" sz="2400" b="1" dirty="0" smtClean="0"/>
              <a:t>Oppression</a:t>
            </a:r>
            <a:endParaRPr lang="en-US" sz="2400" b="1" dirty="0"/>
          </a:p>
        </p:txBody>
      </p:sp>
      <p:pic>
        <p:nvPicPr>
          <p:cNvPr id="5" name="Picture Placeholder 4"/>
          <p:cNvPicPr>
            <a:picLocks noChangeAspect="1"/>
          </p:cNvPicPr>
          <p:nvPr/>
        </p:nvPicPr>
        <p:blipFill>
          <a:blip r:embed="rId2"/>
          <a:srcRect l="9455" r="9455"/>
          <a:stretch>
            <a:fillRect/>
          </a:stretch>
        </p:blipFill>
        <p:spPr>
          <a:xfrm>
            <a:off x="706317" y="1371600"/>
            <a:ext cx="3264489" cy="4823068"/>
          </a:xfrm>
          <a:prstGeom prst="rect">
            <a:avLst/>
          </a:prstGeom>
          <a:ln>
            <a:noFill/>
          </a:ln>
          <a:effectLst>
            <a:softEdge rad="112500"/>
          </a:effectLst>
        </p:spPr>
      </p:pic>
    </p:spTree>
    <p:extLst>
      <p:ext uri="{BB962C8B-B14F-4D97-AF65-F5344CB8AC3E}">
        <p14:creationId xmlns:p14="http://schemas.microsoft.com/office/powerpoint/2010/main" val="2953103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 </a:t>
            </a:r>
            <a:r>
              <a:rPr lang="en-US" b="1" dirty="0" err="1" smtClean="0"/>
              <a:t>que</a:t>
            </a:r>
            <a:r>
              <a:rPr lang="en-US" b="1" dirty="0" smtClean="0"/>
              <a:t> </a:t>
            </a:r>
            <a:r>
              <a:rPr lang="en-US" b="1" dirty="0" err="1" smtClean="0"/>
              <a:t>comprende</a:t>
            </a:r>
            <a:r>
              <a:rPr lang="en-US" b="1" dirty="0" smtClean="0"/>
              <a:t>”</a:t>
            </a:r>
            <a:endParaRPr lang="en-US" b="1" dirty="0"/>
          </a:p>
        </p:txBody>
      </p:sp>
      <p:sp>
        <p:nvSpPr>
          <p:cNvPr id="3" name="Content Placeholder 2"/>
          <p:cNvSpPr>
            <a:spLocks noGrp="1"/>
          </p:cNvSpPr>
          <p:nvPr>
            <p:ph idx="1"/>
          </p:nvPr>
        </p:nvSpPr>
        <p:spPr>
          <a:xfrm>
            <a:off x="3028452" y="1371600"/>
            <a:ext cx="7040851" cy="4549639"/>
          </a:xfrm>
        </p:spPr>
        <p:txBody>
          <a:bodyPr>
            <a:normAutofit fontScale="40000" lnSpcReduction="20000"/>
          </a:bodyPr>
          <a:lstStyle/>
          <a:p>
            <a:pPr marL="0" indent="0">
              <a:buNone/>
            </a:pPr>
            <a:r>
              <a:rPr lang="en-US" sz="4200" dirty="0" smtClean="0"/>
              <a:t>With her black hair fallen forward,</a:t>
            </a:r>
          </a:p>
          <a:p>
            <a:pPr marL="0" indent="0">
              <a:buNone/>
            </a:pPr>
            <a:r>
              <a:rPr lang="en-US" sz="4200" dirty="0" smtClean="0"/>
              <a:t>The beautiful woman, of middle age,</a:t>
            </a:r>
          </a:p>
          <a:p>
            <a:pPr marL="0" indent="0">
              <a:buNone/>
            </a:pPr>
            <a:r>
              <a:rPr lang="en-US" sz="4200" dirty="0" smtClean="0"/>
              <a:t>Is prostrate on her knees, while Christ in agony</a:t>
            </a:r>
          </a:p>
          <a:p>
            <a:pPr marL="0" indent="0">
              <a:buNone/>
            </a:pPr>
            <a:r>
              <a:rPr lang="en-US" sz="4200" dirty="0" smtClean="0"/>
              <a:t>From his wooden cross </a:t>
            </a:r>
            <a:r>
              <a:rPr lang="en-US" sz="4200" b="1" dirty="0" smtClean="0">
                <a:solidFill>
                  <a:srgbClr val="FF0000"/>
                </a:solidFill>
              </a:rPr>
              <a:t>looks down upon her with pity</a:t>
            </a:r>
            <a:r>
              <a:rPr lang="en-US" sz="4200" dirty="0" smtClean="0">
                <a:solidFill>
                  <a:srgbClr val="FF0000"/>
                </a:solidFill>
              </a:rPr>
              <a:t>.</a:t>
            </a:r>
          </a:p>
          <a:p>
            <a:pPr marL="0" indent="0">
              <a:buNone/>
            </a:pPr>
            <a:endParaRPr lang="en-US" sz="4200" dirty="0" smtClean="0">
              <a:solidFill>
                <a:srgbClr val="FF0000"/>
              </a:solidFill>
            </a:endParaRPr>
          </a:p>
          <a:p>
            <a:pPr marL="0" indent="0">
              <a:buNone/>
            </a:pPr>
            <a:r>
              <a:rPr lang="en-US" sz="4200" b="1" dirty="0" smtClean="0">
                <a:solidFill>
                  <a:srgbClr val="FF0000"/>
                </a:solidFill>
              </a:rPr>
              <a:t>In her eyes the burden of an enormous sadness,</a:t>
            </a:r>
          </a:p>
          <a:p>
            <a:pPr marL="0" indent="0">
              <a:buNone/>
            </a:pPr>
            <a:r>
              <a:rPr lang="en-US" sz="4200" b="1" dirty="0" smtClean="0">
                <a:solidFill>
                  <a:srgbClr val="FF0000"/>
                </a:solidFill>
              </a:rPr>
              <a:t>In her breast the burden of a child to be born,</a:t>
            </a:r>
          </a:p>
          <a:p>
            <a:pPr marL="0" indent="0">
              <a:buNone/>
            </a:pPr>
            <a:r>
              <a:rPr lang="en-US" sz="4200" dirty="0" smtClean="0"/>
              <a:t>At the foot of the pale bleeding Christ she prays:</a:t>
            </a:r>
          </a:p>
          <a:p>
            <a:pPr marL="0" indent="0">
              <a:buNone/>
            </a:pPr>
            <a:r>
              <a:rPr lang="en-US" sz="4200" b="1" dirty="0" smtClean="0">
                <a:solidFill>
                  <a:srgbClr val="FF0000"/>
                </a:solidFill>
              </a:rPr>
              <a:t>"Lord, let not my child be born woman!”</a:t>
            </a:r>
          </a:p>
          <a:p>
            <a:pPr marL="0" indent="0" algn="ctr">
              <a:buNone/>
            </a:pPr>
            <a:r>
              <a:rPr lang="en-US" sz="4200" dirty="0" smtClean="0">
                <a:solidFill>
                  <a:srgbClr val="000000"/>
                </a:solidFill>
              </a:rPr>
              <a:t>Translated by Kate Flores </a:t>
            </a:r>
          </a:p>
          <a:p>
            <a:endParaRPr lang="en-US" i="1" dirty="0"/>
          </a:p>
        </p:txBody>
      </p:sp>
      <p:pic>
        <p:nvPicPr>
          <p:cNvPr id="4" name="Picture Placeholder 4"/>
          <p:cNvPicPr>
            <a:picLocks noChangeAspect="1"/>
          </p:cNvPicPr>
          <p:nvPr/>
        </p:nvPicPr>
        <p:blipFill>
          <a:blip r:embed="rId2"/>
          <a:srcRect l="8970" r="8970"/>
          <a:stretch>
            <a:fillRect/>
          </a:stretch>
        </p:blipFill>
        <p:spPr>
          <a:xfrm rot="21421631">
            <a:off x="405399" y="1640808"/>
            <a:ext cx="2527906" cy="3734815"/>
          </a:xfrm>
          <a:prstGeom prst="rect">
            <a:avLst/>
          </a:prstGeom>
          <a:ln>
            <a:noFill/>
          </a:ln>
          <a:effectLst>
            <a:softEdge rad="112500"/>
          </a:effectLst>
        </p:spPr>
      </p:pic>
    </p:spTree>
    <p:extLst>
      <p:ext uri="{BB962C8B-B14F-4D97-AF65-F5344CB8AC3E}">
        <p14:creationId xmlns:p14="http://schemas.microsoft.com/office/powerpoint/2010/main" val="3884560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Works Cited</a:t>
            </a:r>
            <a:endParaRPr lang="en-US" b="1" dirty="0"/>
          </a:p>
        </p:txBody>
      </p:sp>
      <p:sp>
        <p:nvSpPr>
          <p:cNvPr id="3" name="Content Placeholder 2"/>
          <p:cNvSpPr>
            <a:spLocks noGrp="1"/>
          </p:cNvSpPr>
          <p:nvPr>
            <p:ph idx="1"/>
          </p:nvPr>
        </p:nvSpPr>
        <p:spPr>
          <a:xfrm>
            <a:off x="702236" y="1371600"/>
            <a:ext cx="7525778" cy="5059082"/>
          </a:xfrm>
        </p:spPr>
        <p:txBody>
          <a:bodyPr>
            <a:normAutofit/>
          </a:bodyPr>
          <a:lstStyle/>
          <a:p>
            <a:r>
              <a:rPr lang="en-US" sz="1200" dirty="0"/>
              <a:t>"CVC. </a:t>
            </a:r>
            <a:r>
              <a:rPr lang="en-US" sz="1200" dirty="0" err="1"/>
              <a:t>Alfonsina</a:t>
            </a:r>
            <a:r>
              <a:rPr lang="en-US" sz="1200" dirty="0"/>
              <a:t> </a:t>
            </a:r>
            <a:r>
              <a:rPr lang="en-US" sz="1200" dirty="0" err="1"/>
              <a:t>Storni</a:t>
            </a:r>
            <a:r>
              <a:rPr lang="en-US" sz="1200" dirty="0"/>
              <a:t>. </a:t>
            </a:r>
            <a:r>
              <a:rPr lang="en-US" sz="1200" dirty="0" err="1"/>
              <a:t>Biografía</a:t>
            </a:r>
            <a:r>
              <a:rPr lang="en-US" sz="1200" dirty="0"/>
              <a:t>." </a:t>
            </a:r>
            <a:r>
              <a:rPr lang="en-US" sz="1200" i="1" dirty="0"/>
              <a:t>CVC. </a:t>
            </a:r>
            <a:r>
              <a:rPr lang="en-US" sz="1200" i="1" dirty="0" err="1"/>
              <a:t>Alfonsina</a:t>
            </a:r>
            <a:r>
              <a:rPr lang="en-US" sz="1200" i="1" dirty="0"/>
              <a:t> </a:t>
            </a:r>
            <a:r>
              <a:rPr lang="en-US" sz="1200" i="1" dirty="0" err="1"/>
              <a:t>Storni</a:t>
            </a:r>
            <a:r>
              <a:rPr lang="en-US" sz="1200" i="1" dirty="0"/>
              <a:t>. </a:t>
            </a:r>
            <a:r>
              <a:rPr lang="en-US" sz="1200" i="1" dirty="0" err="1"/>
              <a:t>Biografía</a:t>
            </a:r>
            <a:r>
              <a:rPr lang="en-US" sz="1200" i="1" dirty="0"/>
              <a:t>.</a:t>
            </a:r>
            <a:r>
              <a:rPr lang="en-US" sz="1200" dirty="0"/>
              <a:t> </a:t>
            </a:r>
            <a:r>
              <a:rPr lang="en-US" sz="1200" dirty="0" err="1"/>
              <a:t>Instituto</a:t>
            </a:r>
            <a:r>
              <a:rPr lang="en-US" sz="1200" dirty="0"/>
              <a:t> Cervantes (</a:t>
            </a:r>
            <a:r>
              <a:rPr lang="en-US" sz="1200" dirty="0" err="1"/>
              <a:t>España</a:t>
            </a:r>
            <a:r>
              <a:rPr lang="en-US" sz="1200" dirty="0"/>
              <a:t>), 2006. Web. 13 May 2015. &lt;http://</a:t>
            </a:r>
            <a:r>
              <a:rPr lang="en-US" sz="1200" dirty="0" err="1"/>
              <a:t>cvc.cervantes.es</a:t>
            </a:r>
            <a:r>
              <a:rPr lang="en-US" sz="1200" dirty="0"/>
              <a:t>/</a:t>
            </a:r>
            <a:r>
              <a:rPr lang="en-US" sz="1200" dirty="0" err="1"/>
              <a:t>actcult</a:t>
            </a:r>
            <a:r>
              <a:rPr lang="en-US" sz="1200" dirty="0"/>
              <a:t>/</a:t>
            </a:r>
            <a:r>
              <a:rPr lang="en-US" sz="1200" dirty="0" err="1"/>
              <a:t>storni</a:t>
            </a:r>
            <a:r>
              <a:rPr lang="en-US" sz="1200" dirty="0"/>
              <a:t>/</a:t>
            </a:r>
            <a:r>
              <a:rPr lang="en-US" sz="1200" dirty="0" err="1"/>
              <a:t>biografia.htm</a:t>
            </a:r>
            <a:r>
              <a:rPr lang="en-US" sz="1200" dirty="0"/>
              <a:t>&gt;.</a:t>
            </a:r>
          </a:p>
          <a:p>
            <a:r>
              <a:rPr lang="en-US" sz="1200" dirty="0"/>
              <a:t>"El </a:t>
            </a:r>
            <a:r>
              <a:rPr lang="en-US" sz="1200" dirty="0" err="1"/>
              <a:t>Avance</a:t>
            </a:r>
            <a:r>
              <a:rPr lang="en-US" sz="1200" dirty="0"/>
              <a:t> De Los </a:t>
            </a:r>
            <a:r>
              <a:rPr lang="en-US" sz="1200" dirty="0" err="1"/>
              <a:t>Derechos</a:t>
            </a:r>
            <a:r>
              <a:rPr lang="en-US" sz="1200" dirty="0"/>
              <a:t> De La </a:t>
            </a:r>
            <a:r>
              <a:rPr lang="en-US" sz="1200" dirty="0" err="1"/>
              <a:t>Mujer</a:t>
            </a:r>
            <a:r>
              <a:rPr lang="en-US" sz="1200" dirty="0"/>
              <a:t> En El </a:t>
            </a:r>
            <a:r>
              <a:rPr lang="en-US" sz="1200" dirty="0" err="1"/>
              <a:t>Siglo</a:t>
            </a:r>
            <a:r>
              <a:rPr lang="en-US" sz="1200" dirty="0"/>
              <a:t> XX." </a:t>
            </a:r>
            <a:r>
              <a:rPr lang="en-US" sz="1200" i="1" dirty="0" err="1"/>
              <a:t>Educ.ar</a:t>
            </a:r>
            <a:r>
              <a:rPr lang="en-US" sz="1200" dirty="0"/>
              <a:t>. </a:t>
            </a:r>
            <a:r>
              <a:rPr lang="en-US" sz="1200" dirty="0" err="1"/>
              <a:t>Ministerio</a:t>
            </a:r>
            <a:r>
              <a:rPr lang="en-US" sz="1200" dirty="0"/>
              <a:t> De </a:t>
            </a:r>
            <a:r>
              <a:rPr lang="en-US" sz="1200" dirty="0" err="1"/>
              <a:t>Educación</a:t>
            </a:r>
            <a:r>
              <a:rPr lang="en-US" sz="1200" dirty="0"/>
              <a:t>, 23 Mar. 2012. Web. 13 May 2015. &lt;http://</a:t>
            </a:r>
            <a:r>
              <a:rPr lang="en-US" sz="1200" dirty="0" err="1"/>
              <a:t>www.educ.ar</a:t>
            </a:r>
            <a:r>
              <a:rPr lang="en-US" sz="1200" dirty="0"/>
              <a:t>/</a:t>
            </a:r>
            <a:r>
              <a:rPr lang="en-US" sz="1200" dirty="0" err="1"/>
              <a:t>recursos</a:t>
            </a:r>
            <a:r>
              <a:rPr lang="en-US" sz="1200" dirty="0"/>
              <a:t>/</a:t>
            </a:r>
            <a:r>
              <a:rPr lang="en-US" sz="1200" dirty="0" err="1"/>
              <a:t>ver?rec_id</a:t>
            </a:r>
            <a:r>
              <a:rPr lang="en-US" sz="1200" dirty="0"/>
              <a:t>=70048&gt;.</a:t>
            </a:r>
          </a:p>
          <a:p>
            <a:r>
              <a:rPr lang="en-US" sz="1200" dirty="0" err="1"/>
              <a:t>Fariña</a:t>
            </a:r>
            <a:r>
              <a:rPr lang="en-US" sz="1200" dirty="0"/>
              <a:t> Busto, </a:t>
            </a:r>
            <a:r>
              <a:rPr lang="en-US" sz="1200" dirty="0" err="1"/>
              <a:t>María</a:t>
            </a:r>
            <a:r>
              <a:rPr lang="en-US" sz="1200" dirty="0"/>
              <a:t> </a:t>
            </a:r>
            <a:r>
              <a:rPr lang="en-US" sz="1200" dirty="0" err="1"/>
              <a:t>Jesús</a:t>
            </a:r>
            <a:r>
              <a:rPr lang="en-US" sz="1200" dirty="0"/>
              <a:t>. "DE PURO CUERPO A UN CUERPO PROPIO. TEXTUALIZACIONES DEL DESEO EN ALGUNAS ESCRITORAS HISPÁNICAS." </a:t>
            </a:r>
            <a:r>
              <a:rPr lang="en-US" sz="1200" i="1" dirty="0"/>
              <a:t>Versants (</a:t>
            </a:r>
            <a:r>
              <a:rPr lang="en-US" sz="1200" i="1" dirty="0" err="1"/>
              <a:t>Suiza</a:t>
            </a:r>
            <a:r>
              <a:rPr lang="en-US" sz="1200" i="1" dirty="0"/>
              <a:t>)</a:t>
            </a:r>
            <a:r>
              <a:rPr lang="en-US" sz="1200" dirty="0"/>
              <a:t> 2003: 243-59. Web. 13 May 2015.</a:t>
            </a:r>
          </a:p>
          <a:p>
            <a:r>
              <a:rPr lang="en-US" sz="1200" dirty="0" err="1"/>
              <a:t>Garrido</a:t>
            </a:r>
            <a:r>
              <a:rPr lang="en-US" sz="1200" dirty="0"/>
              <a:t>, Lorena. "Nº 28." </a:t>
            </a:r>
            <a:r>
              <a:rPr lang="en-US" sz="1200" i="1" dirty="0" err="1"/>
              <a:t>Storni</a:t>
            </a:r>
            <a:r>
              <a:rPr lang="en-US" sz="1200" i="1" dirty="0"/>
              <a:t>, Mistral, </a:t>
            </a:r>
            <a:r>
              <a:rPr lang="en-US" sz="1200" i="1" dirty="0" err="1"/>
              <a:t>Ibarbourou</a:t>
            </a:r>
            <a:r>
              <a:rPr lang="en-US" sz="1200" i="1" dirty="0"/>
              <a:t>: </a:t>
            </a:r>
            <a:r>
              <a:rPr lang="en-US" sz="1200" i="1" dirty="0" err="1"/>
              <a:t>Encuentros</a:t>
            </a:r>
            <a:r>
              <a:rPr lang="en-US" sz="1200" i="1" dirty="0"/>
              <a:t> En La </a:t>
            </a:r>
            <a:r>
              <a:rPr lang="en-US" sz="1200" i="1" dirty="0" err="1"/>
              <a:t>Creación</a:t>
            </a:r>
            <a:r>
              <a:rPr lang="en-US" sz="1200" i="1" dirty="0"/>
              <a:t> De </a:t>
            </a:r>
            <a:r>
              <a:rPr lang="en-US" sz="1200" i="1" dirty="0" err="1"/>
              <a:t>Una</a:t>
            </a:r>
            <a:r>
              <a:rPr lang="en-US" sz="1200" i="1" dirty="0"/>
              <a:t> </a:t>
            </a:r>
            <a:r>
              <a:rPr lang="en-US" sz="1200" i="1" dirty="0" err="1"/>
              <a:t>Poética</a:t>
            </a:r>
            <a:r>
              <a:rPr lang="en-US" sz="1200" i="1" dirty="0"/>
              <a:t> </a:t>
            </a:r>
            <a:r>
              <a:rPr lang="en-US" sz="1200" i="1" dirty="0" err="1"/>
              <a:t>Feminista</a:t>
            </a:r>
            <a:r>
              <a:rPr lang="en-US" sz="1200" dirty="0"/>
              <a:t>. </a:t>
            </a:r>
            <a:r>
              <a:rPr lang="en-US" sz="1200" dirty="0" err="1"/>
              <a:t>Documentos</a:t>
            </a:r>
            <a:r>
              <a:rPr lang="en-US" sz="1200" dirty="0"/>
              <a:t> </a:t>
            </a:r>
            <a:r>
              <a:rPr lang="en-US" sz="1200" dirty="0" err="1"/>
              <a:t>Lingüísticos</a:t>
            </a:r>
            <a:r>
              <a:rPr lang="en-US" sz="1200" dirty="0"/>
              <a:t> Y </a:t>
            </a:r>
            <a:r>
              <a:rPr lang="en-US" sz="1200" dirty="0" err="1"/>
              <a:t>Literarios</a:t>
            </a:r>
            <a:r>
              <a:rPr lang="en-US" sz="1200" dirty="0"/>
              <a:t> 28, 2005. Web. 13 May 2015. &lt;http://</a:t>
            </a:r>
            <a:r>
              <a:rPr lang="en-US" sz="1200" dirty="0" err="1"/>
              <a:t>www.humanidades.uach.cl</a:t>
            </a:r>
            <a:r>
              <a:rPr lang="en-US" sz="1200" dirty="0"/>
              <a:t>/</a:t>
            </a:r>
            <a:r>
              <a:rPr lang="en-US" sz="1200" dirty="0" err="1"/>
              <a:t>documentos_linguisticos</a:t>
            </a:r>
            <a:r>
              <a:rPr lang="en-US" sz="1200" dirty="0"/>
              <a:t>/</a:t>
            </a:r>
            <a:r>
              <a:rPr lang="en-US" sz="1200" dirty="0" err="1"/>
              <a:t>document.php?id</a:t>
            </a:r>
            <a:r>
              <a:rPr lang="en-US" sz="1200" dirty="0"/>
              <a:t>=90&gt;.</a:t>
            </a:r>
          </a:p>
          <a:p>
            <a:r>
              <a:rPr lang="en-US" sz="1200" dirty="0"/>
              <a:t>"Hombre </a:t>
            </a:r>
            <a:r>
              <a:rPr lang="en-US" sz="1200" dirty="0" err="1"/>
              <a:t>Pequeñito</a:t>
            </a:r>
            <a:r>
              <a:rPr lang="en-US" sz="1200" dirty="0"/>
              <a:t> by </a:t>
            </a:r>
            <a:r>
              <a:rPr lang="en-US" sz="1200" dirty="0" err="1"/>
              <a:t>Alfonsina</a:t>
            </a:r>
            <a:r>
              <a:rPr lang="en-US" sz="1200" dirty="0"/>
              <a:t> </a:t>
            </a:r>
            <a:r>
              <a:rPr lang="en-US" sz="1200" dirty="0" err="1"/>
              <a:t>Storni</a:t>
            </a:r>
            <a:r>
              <a:rPr lang="en-US" sz="1200" dirty="0"/>
              <a:t>." </a:t>
            </a:r>
            <a:r>
              <a:rPr lang="en-US" sz="1200" i="1" dirty="0"/>
              <a:t>- Famous Poems, Famous Poets.</a:t>
            </a:r>
            <a:r>
              <a:rPr lang="en-US" sz="1200" dirty="0"/>
              <a:t> All Poetry, </a:t>
            </a:r>
            <a:r>
              <a:rPr lang="en-US" sz="1200" dirty="0" err="1"/>
              <a:t>n.d.</a:t>
            </a:r>
            <a:r>
              <a:rPr lang="en-US" sz="1200" dirty="0"/>
              <a:t> Web. 13 May 2015. &lt;http://</a:t>
            </a:r>
            <a:r>
              <a:rPr lang="en-US" sz="1200" dirty="0" err="1"/>
              <a:t>allpoetry.com</a:t>
            </a:r>
            <a:r>
              <a:rPr lang="en-US" sz="1200" dirty="0"/>
              <a:t>/Hombre-</a:t>
            </a:r>
            <a:r>
              <a:rPr lang="en-US" sz="1200" dirty="0" err="1"/>
              <a:t>Pequeito</a:t>
            </a:r>
            <a:r>
              <a:rPr lang="en-US" sz="1200" dirty="0"/>
              <a:t>&gt;.</a:t>
            </a:r>
          </a:p>
          <a:p>
            <a:r>
              <a:rPr lang="en-US" sz="1200" dirty="0"/>
              <a:t>Mora, Ana. "</a:t>
            </a:r>
            <a:r>
              <a:rPr lang="en-US" sz="1200" dirty="0" err="1"/>
              <a:t>Alfonsina</a:t>
            </a:r>
            <a:r>
              <a:rPr lang="en-US" sz="1200" dirty="0"/>
              <a:t> </a:t>
            </a:r>
            <a:r>
              <a:rPr lang="en-US" sz="1200" dirty="0" err="1"/>
              <a:t>Storni</a:t>
            </a:r>
            <a:r>
              <a:rPr lang="en-US" sz="1200" dirty="0"/>
              <a:t>: La </a:t>
            </a:r>
            <a:r>
              <a:rPr lang="en-US" sz="1200" dirty="0" err="1"/>
              <a:t>Mujer</a:t>
            </a:r>
            <a:r>
              <a:rPr lang="en-US" sz="1200" dirty="0"/>
              <a:t> Y La Ciudad." </a:t>
            </a:r>
            <a:r>
              <a:rPr lang="en-US" sz="1200" i="1" dirty="0"/>
              <a:t>Association of Hispanic Feminine Literature</a:t>
            </a:r>
            <a:r>
              <a:rPr lang="en-US" sz="1200" dirty="0"/>
              <a:t>. </a:t>
            </a:r>
            <a:r>
              <a:rPr lang="en-US" sz="1200" dirty="0" err="1"/>
              <a:t>Letras</a:t>
            </a:r>
            <a:r>
              <a:rPr lang="en-US" sz="1200" dirty="0"/>
              <a:t> </a:t>
            </a:r>
            <a:r>
              <a:rPr lang="en-US" sz="1200" dirty="0" err="1"/>
              <a:t>Femeninas</a:t>
            </a:r>
            <a:r>
              <a:rPr lang="en-US" sz="1200" dirty="0"/>
              <a:t>, 2008. Web. 21 Apr. 2015. &lt;http://</a:t>
            </a:r>
            <a:r>
              <a:rPr lang="en-US" sz="1200" dirty="0" err="1"/>
              <a:t>www.public.asu.edu</a:t>
            </a:r>
            <a:r>
              <a:rPr lang="en-US" sz="1200" dirty="0"/>
              <a:t>/~sev1987/</a:t>
            </a:r>
            <a:r>
              <a:rPr lang="en-US" sz="1200" dirty="0" err="1"/>
              <a:t>Letrasfem</a:t>
            </a:r>
            <a:r>
              <a:rPr lang="en-US" sz="1200" dirty="0"/>
              <a:t>/</a:t>
            </a:r>
            <a:r>
              <a:rPr lang="en-US" sz="1200" dirty="0" err="1"/>
              <a:t>n_especial.html</a:t>
            </a:r>
            <a:r>
              <a:rPr lang="en-US" sz="1200" dirty="0"/>
              <a:t>&gt;.</a:t>
            </a:r>
          </a:p>
          <a:p>
            <a:r>
              <a:rPr lang="en-US" sz="1200" dirty="0"/>
              <a:t>"Real Academia Española." </a:t>
            </a:r>
            <a:r>
              <a:rPr lang="en-US" sz="1200" i="1" dirty="0"/>
              <a:t>Real Academia Española</a:t>
            </a:r>
            <a:r>
              <a:rPr lang="en-US" sz="1200" dirty="0"/>
              <a:t>. </a:t>
            </a:r>
            <a:r>
              <a:rPr lang="en-US" sz="1200" dirty="0" err="1"/>
              <a:t>N.p</a:t>
            </a:r>
            <a:r>
              <a:rPr lang="en-US" sz="1200" dirty="0"/>
              <a:t>., </a:t>
            </a:r>
            <a:r>
              <a:rPr lang="en-US" sz="1200" dirty="0" err="1"/>
              <a:t>n.d.</a:t>
            </a:r>
            <a:r>
              <a:rPr lang="en-US" sz="1200" dirty="0"/>
              <a:t> Web. 13 May 2015. </a:t>
            </a:r>
            <a:r>
              <a:rPr lang="en-US" sz="1200" dirty="0" smtClean="0">
                <a:hlinkClick r:id="rId2"/>
              </a:rPr>
              <a:t>http</a:t>
            </a:r>
            <a:r>
              <a:rPr lang="en-US" sz="1200" dirty="0">
                <a:hlinkClick r:id="rId2"/>
              </a:rPr>
              <a:t>://www.rae.es</a:t>
            </a:r>
            <a:r>
              <a:rPr lang="en-US" sz="1200" dirty="0" smtClean="0">
                <a:hlinkClick r:id="rId2"/>
              </a:rPr>
              <a:t>/</a:t>
            </a:r>
            <a:r>
              <a:rPr lang="en-US" sz="1200" dirty="0" smtClean="0"/>
              <a:t>.</a:t>
            </a:r>
            <a:endParaRPr lang="en-US" sz="1200" dirty="0"/>
          </a:p>
        </p:txBody>
      </p:sp>
    </p:spTree>
    <p:extLst>
      <p:ext uri="{BB962C8B-B14F-4D97-AF65-F5344CB8AC3E}">
        <p14:creationId xmlns:p14="http://schemas.microsoft.com/office/powerpoint/2010/main" val="42283883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a:t>"Rosas Y Rosas... (</a:t>
            </a:r>
            <a:r>
              <a:rPr lang="en-US" dirty="0" err="1"/>
              <a:t>Homenaje</a:t>
            </a:r>
            <a:r>
              <a:rPr lang="en-US" dirty="0"/>
              <a:t> a </a:t>
            </a:r>
            <a:r>
              <a:rPr lang="en-US" dirty="0" err="1"/>
              <a:t>Mis</a:t>
            </a:r>
            <a:r>
              <a:rPr lang="en-US" dirty="0"/>
              <a:t> </a:t>
            </a:r>
            <a:r>
              <a:rPr lang="en-US" dirty="0" err="1"/>
              <a:t>Poetas</a:t>
            </a:r>
            <a:r>
              <a:rPr lang="en-US" dirty="0"/>
              <a:t>)." </a:t>
            </a:r>
            <a:r>
              <a:rPr lang="en-US" i="1" dirty="0"/>
              <a:t>: La </a:t>
            </a:r>
            <a:r>
              <a:rPr lang="en-US" i="1" dirty="0" err="1"/>
              <a:t>Que</a:t>
            </a:r>
            <a:r>
              <a:rPr lang="en-US" i="1" dirty="0"/>
              <a:t> </a:t>
            </a:r>
            <a:r>
              <a:rPr lang="en-US" i="1" dirty="0" err="1"/>
              <a:t>Comprende</a:t>
            </a:r>
            <a:r>
              <a:rPr lang="en-US" i="1" dirty="0"/>
              <a:t>.. (</a:t>
            </a:r>
            <a:r>
              <a:rPr lang="en-US" i="1" dirty="0" err="1"/>
              <a:t>Alfonsina</a:t>
            </a:r>
            <a:r>
              <a:rPr lang="en-US" i="1" dirty="0"/>
              <a:t> </a:t>
            </a:r>
            <a:r>
              <a:rPr lang="en-US" i="1" dirty="0" err="1"/>
              <a:t>Storni</a:t>
            </a:r>
            <a:r>
              <a:rPr lang="en-US" i="1" dirty="0"/>
              <a:t>)</a:t>
            </a:r>
            <a:r>
              <a:rPr lang="en-US" dirty="0"/>
              <a:t>. </a:t>
            </a:r>
            <a:r>
              <a:rPr lang="en-US" dirty="0" err="1"/>
              <a:t>Mis</a:t>
            </a:r>
            <a:r>
              <a:rPr lang="en-US" dirty="0"/>
              <a:t> </a:t>
            </a:r>
            <a:r>
              <a:rPr lang="en-US" dirty="0" err="1"/>
              <a:t>Poetas</a:t>
            </a:r>
            <a:r>
              <a:rPr lang="en-US" dirty="0"/>
              <a:t>, 6 Oct. 2008. Web. 13 May 2015. &lt;http://</a:t>
            </a:r>
            <a:r>
              <a:rPr lang="en-US" dirty="0" err="1"/>
              <a:t>mispoetas-cani.blogspot.com</a:t>
            </a:r>
            <a:r>
              <a:rPr lang="en-US" dirty="0"/>
              <a:t>/2008/06/la-</a:t>
            </a:r>
            <a:r>
              <a:rPr lang="en-US" dirty="0" err="1"/>
              <a:t>que</a:t>
            </a:r>
            <a:r>
              <a:rPr lang="en-US" dirty="0"/>
              <a:t>-</a:t>
            </a:r>
            <a:r>
              <a:rPr lang="en-US" dirty="0" err="1"/>
              <a:t>comprende-alfonsina-storni.html</a:t>
            </a:r>
            <a:r>
              <a:rPr lang="en-US" dirty="0"/>
              <a:t>&gt;.</a:t>
            </a:r>
          </a:p>
          <a:p>
            <a:r>
              <a:rPr lang="en-US" dirty="0"/>
              <a:t>"</a:t>
            </a:r>
            <a:r>
              <a:rPr lang="en-US" dirty="0" err="1"/>
              <a:t>Tú</a:t>
            </a:r>
            <a:r>
              <a:rPr lang="en-US" dirty="0"/>
              <a:t> Me </a:t>
            </a:r>
            <a:r>
              <a:rPr lang="en-US" dirty="0" err="1"/>
              <a:t>Quieres</a:t>
            </a:r>
            <a:r>
              <a:rPr lang="en-US" dirty="0"/>
              <a:t> Blanca - </a:t>
            </a:r>
            <a:r>
              <a:rPr lang="en-US" dirty="0" err="1"/>
              <a:t>Alfonsina</a:t>
            </a:r>
            <a:r>
              <a:rPr lang="en-US" dirty="0"/>
              <a:t> </a:t>
            </a:r>
            <a:r>
              <a:rPr lang="en-US" dirty="0" err="1"/>
              <a:t>Storni</a:t>
            </a:r>
            <a:r>
              <a:rPr lang="en-US" dirty="0"/>
              <a:t> - Ciudad </a:t>
            </a:r>
            <a:r>
              <a:rPr lang="en-US" dirty="0" err="1"/>
              <a:t>Seva</a:t>
            </a:r>
            <a:r>
              <a:rPr lang="en-US" dirty="0"/>
              <a:t>." </a:t>
            </a:r>
            <a:r>
              <a:rPr lang="en-US" i="1" dirty="0" err="1"/>
              <a:t>Tú</a:t>
            </a:r>
            <a:r>
              <a:rPr lang="en-US" i="1" dirty="0"/>
              <a:t> Me </a:t>
            </a:r>
            <a:r>
              <a:rPr lang="en-US" i="1" dirty="0" err="1"/>
              <a:t>Quieres</a:t>
            </a:r>
            <a:r>
              <a:rPr lang="en-US" i="1" dirty="0"/>
              <a:t> Blanca - </a:t>
            </a:r>
            <a:r>
              <a:rPr lang="en-US" i="1" dirty="0" err="1"/>
              <a:t>Alfonsina</a:t>
            </a:r>
            <a:r>
              <a:rPr lang="en-US" i="1" dirty="0"/>
              <a:t> </a:t>
            </a:r>
            <a:r>
              <a:rPr lang="en-US" i="1" dirty="0" err="1"/>
              <a:t>Storni</a:t>
            </a:r>
            <a:r>
              <a:rPr lang="en-US" i="1" dirty="0"/>
              <a:t> - Ciudad </a:t>
            </a:r>
            <a:r>
              <a:rPr lang="en-US" i="1" dirty="0" err="1"/>
              <a:t>Seva</a:t>
            </a:r>
            <a:r>
              <a:rPr lang="en-US" dirty="0"/>
              <a:t>. Ciudad </a:t>
            </a:r>
            <a:r>
              <a:rPr lang="en-US" dirty="0" err="1"/>
              <a:t>Seva</a:t>
            </a:r>
            <a:r>
              <a:rPr lang="en-US" dirty="0"/>
              <a:t>, </a:t>
            </a:r>
            <a:r>
              <a:rPr lang="en-US" dirty="0" err="1"/>
              <a:t>n.d.</a:t>
            </a:r>
            <a:r>
              <a:rPr lang="en-US" dirty="0"/>
              <a:t> Web. 13 May 2015. &lt;http://</a:t>
            </a:r>
            <a:r>
              <a:rPr lang="en-US" dirty="0" err="1"/>
              <a:t>www.ciudadseva.com</a:t>
            </a:r>
            <a:r>
              <a:rPr lang="en-US" dirty="0"/>
              <a:t>/</a:t>
            </a:r>
            <a:r>
              <a:rPr lang="en-US" dirty="0" err="1"/>
              <a:t>textos</a:t>
            </a:r>
            <a:r>
              <a:rPr lang="en-US" dirty="0"/>
              <a:t>/</a:t>
            </a:r>
            <a:r>
              <a:rPr lang="en-US" dirty="0" err="1"/>
              <a:t>poesia</a:t>
            </a:r>
            <a:r>
              <a:rPr lang="en-US" dirty="0"/>
              <a:t>/ha/</a:t>
            </a:r>
            <a:r>
              <a:rPr lang="en-US" dirty="0" err="1"/>
              <a:t>storni</a:t>
            </a:r>
            <a:r>
              <a:rPr lang="en-US" dirty="0"/>
              <a:t>/</a:t>
            </a:r>
            <a:r>
              <a:rPr lang="en-US" dirty="0" err="1"/>
              <a:t>tumequi.htm</a:t>
            </a:r>
            <a:r>
              <a:rPr lang="en-US" dirty="0"/>
              <a:t>&gt;.</a:t>
            </a:r>
          </a:p>
          <a:p>
            <a:r>
              <a:rPr lang="en-US" dirty="0"/>
              <a:t>Vallejo, Catharina De. "La </a:t>
            </a:r>
            <a:r>
              <a:rPr lang="en-US" dirty="0" err="1"/>
              <a:t>Imagen</a:t>
            </a:r>
            <a:r>
              <a:rPr lang="en-US" dirty="0"/>
              <a:t> De Lo </a:t>
            </a:r>
            <a:r>
              <a:rPr lang="en-US" dirty="0" err="1"/>
              <a:t>Femenino</a:t>
            </a:r>
            <a:r>
              <a:rPr lang="en-US" dirty="0"/>
              <a:t> En La </a:t>
            </a:r>
            <a:r>
              <a:rPr lang="en-US" dirty="0" err="1"/>
              <a:t>Lírica</a:t>
            </a:r>
            <a:r>
              <a:rPr lang="en-US" dirty="0"/>
              <a:t> De Los </a:t>
            </a:r>
            <a:r>
              <a:rPr lang="en-US" dirty="0" err="1"/>
              <a:t>Poetas</a:t>
            </a:r>
            <a:r>
              <a:rPr lang="en-US" dirty="0"/>
              <a:t> Del </a:t>
            </a:r>
            <a:r>
              <a:rPr lang="en-US" dirty="0" err="1"/>
              <a:t>Romanticismo</a:t>
            </a:r>
            <a:r>
              <a:rPr lang="en-US" dirty="0"/>
              <a:t> </a:t>
            </a:r>
            <a:r>
              <a:rPr lang="en-US" dirty="0" err="1"/>
              <a:t>Hispanoamericano</a:t>
            </a:r>
            <a:r>
              <a:rPr lang="en-US" dirty="0"/>
              <a:t>: </a:t>
            </a:r>
            <a:r>
              <a:rPr lang="en-US" dirty="0" err="1"/>
              <a:t>Inscripción</a:t>
            </a:r>
            <a:r>
              <a:rPr lang="en-US" dirty="0"/>
              <a:t> De </a:t>
            </a:r>
            <a:r>
              <a:rPr lang="en-US" dirty="0" err="1"/>
              <a:t>Una</a:t>
            </a:r>
            <a:r>
              <a:rPr lang="en-US" dirty="0"/>
              <a:t> </a:t>
            </a:r>
            <a:r>
              <a:rPr lang="en-US" dirty="0" err="1"/>
              <a:t>Hegemonía</a:t>
            </a:r>
            <a:r>
              <a:rPr lang="en-US" dirty="0"/>
              <a:t>." </a:t>
            </a:r>
            <a:r>
              <a:rPr lang="en-US" i="1" dirty="0"/>
              <a:t>La </a:t>
            </a:r>
            <a:r>
              <a:rPr lang="en-US" i="1" dirty="0" err="1"/>
              <a:t>Imagen</a:t>
            </a:r>
            <a:r>
              <a:rPr lang="en-US" i="1" dirty="0"/>
              <a:t> De Lo </a:t>
            </a:r>
            <a:r>
              <a:rPr lang="en-US" i="1" dirty="0" err="1"/>
              <a:t>Femenino</a:t>
            </a:r>
            <a:r>
              <a:rPr lang="en-US" i="1" dirty="0"/>
              <a:t> En La </a:t>
            </a:r>
            <a:r>
              <a:rPr lang="en-US" i="1" dirty="0" err="1"/>
              <a:t>Lírica</a:t>
            </a:r>
            <a:r>
              <a:rPr lang="en-US" i="1" dirty="0"/>
              <a:t> De Los </a:t>
            </a:r>
            <a:r>
              <a:rPr lang="en-US" i="1" dirty="0" err="1"/>
              <a:t>Poetas</a:t>
            </a:r>
            <a:r>
              <a:rPr lang="en-US" i="1" dirty="0"/>
              <a:t> Del </a:t>
            </a:r>
            <a:r>
              <a:rPr lang="en-US" i="1" dirty="0" err="1"/>
              <a:t>Romanticismo</a:t>
            </a:r>
            <a:r>
              <a:rPr lang="en-US" i="1" dirty="0"/>
              <a:t> </a:t>
            </a:r>
            <a:r>
              <a:rPr lang="en-US" i="1" dirty="0" err="1"/>
              <a:t>Hispanoamericano</a:t>
            </a:r>
            <a:r>
              <a:rPr lang="en-US" dirty="0"/>
              <a:t> (</a:t>
            </a:r>
            <a:r>
              <a:rPr lang="en-US" dirty="0" err="1"/>
              <a:t>n.d.</a:t>
            </a:r>
            <a:r>
              <a:rPr lang="en-US" dirty="0"/>
              <a:t>): n. </a:t>
            </a:r>
            <a:r>
              <a:rPr lang="en-US" dirty="0" err="1"/>
              <a:t>pag</a:t>
            </a:r>
            <a:r>
              <a:rPr lang="en-US" dirty="0"/>
              <a:t>. </a:t>
            </a:r>
            <a:r>
              <a:rPr lang="en-US" i="1" dirty="0"/>
              <a:t>Centro Virtual </a:t>
            </a:r>
            <a:r>
              <a:rPr lang="en-US" i="1" dirty="0" err="1"/>
              <a:t>Cerventes</a:t>
            </a:r>
            <a:r>
              <a:rPr lang="en-US" dirty="0"/>
              <a:t>. Thesaurus, 1993. Web. 1 May 2015. &lt;http://</a:t>
            </a:r>
            <a:r>
              <a:rPr lang="en-US" dirty="0" err="1"/>
              <a:t>cvc.cervantes.es</a:t>
            </a:r>
            <a:r>
              <a:rPr lang="en-US" dirty="0"/>
              <a:t>/</a:t>
            </a:r>
            <a:r>
              <a:rPr lang="en-US" dirty="0" err="1"/>
              <a:t>lengua</a:t>
            </a:r>
            <a:r>
              <a:rPr lang="en-US" dirty="0"/>
              <a:t>/thesaurus/</a:t>
            </a:r>
            <a:r>
              <a:rPr lang="en-US" dirty="0" err="1"/>
              <a:t>pdf</a:t>
            </a:r>
            <a:r>
              <a:rPr lang="en-US" dirty="0"/>
              <a:t>/48/TH_48_002_104_0.pdf&gt;.</a:t>
            </a:r>
          </a:p>
          <a:p>
            <a:r>
              <a:rPr lang="en-US" dirty="0"/>
              <a:t>Zapata De Aston, </a:t>
            </a:r>
            <a:r>
              <a:rPr lang="en-US" dirty="0" err="1"/>
              <a:t>Arcea</a:t>
            </a:r>
            <a:r>
              <a:rPr lang="en-US" dirty="0"/>
              <a:t>. "De </a:t>
            </a:r>
            <a:r>
              <a:rPr lang="en-US" dirty="0" err="1"/>
              <a:t>Una</a:t>
            </a:r>
            <a:r>
              <a:rPr lang="en-US" dirty="0"/>
              <a:t> </a:t>
            </a:r>
            <a:r>
              <a:rPr lang="en-US" dirty="0" err="1"/>
              <a:t>Sujeto</a:t>
            </a:r>
            <a:r>
              <a:rPr lang="en-US" dirty="0"/>
              <a:t> </a:t>
            </a:r>
            <a:r>
              <a:rPr lang="en-US" dirty="0" err="1"/>
              <a:t>Femenina</a:t>
            </a:r>
            <a:r>
              <a:rPr lang="en-US" dirty="0"/>
              <a:t> a </a:t>
            </a:r>
            <a:r>
              <a:rPr lang="en-US" dirty="0" err="1"/>
              <a:t>Una</a:t>
            </a:r>
            <a:r>
              <a:rPr lang="en-US" dirty="0"/>
              <a:t> </a:t>
            </a:r>
            <a:r>
              <a:rPr lang="en-US" dirty="0" err="1"/>
              <a:t>Sujeto</a:t>
            </a:r>
            <a:r>
              <a:rPr lang="en-US" dirty="0"/>
              <a:t> </a:t>
            </a:r>
            <a:r>
              <a:rPr lang="en-US" dirty="0" err="1"/>
              <a:t>Mujer</a:t>
            </a:r>
            <a:r>
              <a:rPr lang="en-US" dirty="0"/>
              <a:t> </a:t>
            </a:r>
            <a:r>
              <a:rPr lang="en-US" dirty="0" err="1"/>
              <a:t>Critica</a:t>
            </a:r>
            <a:r>
              <a:rPr lang="en-US" dirty="0"/>
              <a:t> </a:t>
            </a:r>
            <a:r>
              <a:rPr lang="en-US" dirty="0" err="1"/>
              <a:t>Pedagogías</a:t>
            </a:r>
            <a:r>
              <a:rPr lang="en-US" dirty="0"/>
              <a:t> Del </a:t>
            </a:r>
            <a:r>
              <a:rPr lang="en-US" dirty="0" err="1"/>
              <a:t>Cuerpo</a:t>
            </a:r>
            <a:r>
              <a:rPr lang="en-US" dirty="0"/>
              <a:t> En </a:t>
            </a:r>
            <a:r>
              <a:rPr lang="en-US" dirty="0" err="1"/>
              <a:t>Languidez</a:t>
            </a:r>
            <a:r>
              <a:rPr lang="en-US" dirty="0"/>
              <a:t> Y </a:t>
            </a:r>
            <a:r>
              <a:rPr lang="en-US" dirty="0" err="1"/>
              <a:t>Ocre</a:t>
            </a:r>
            <a:r>
              <a:rPr lang="en-US" dirty="0"/>
              <a:t> De </a:t>
            </a:r>
            <a:r>
              <a:rPr lang="en-US" dirty="0" err="1"/>
              <a:t>Alfonsina</a:t>
            </a:r>
            <a:r>
              <a:rPr lang="en-US" dirty="0"/>
              <a:t> </a:t>
            </a:r>
            <a:r>
              <a:rPr lang="en-US" dirty="0" err="1"/>
              <a:t>Storni</a:t>
            </a:r>
            <a:r>
              <a:rPr lang="en-US" dirty="0"/>
              <a:t>." </a:t>
            </a:r>
            <a:r>
              <a:rPr lang="en-US" i="1" dirty="0" err="1"/>
              <a:t>Perífrasis</a:t>
            </a:r>
            <a:r>
              <a:rPr lang="en-US" dirty="0"/>
              <a:t>. </a:t>
            </a:r>
            <a:r>
              <a:rPr lang="en-US" dirty="0" err="1"/>
              <a:t>Facultad</a:t>
            </a:r>
            <a:r>
              <a:rPr lang="en-US" dirty="0"/>
              <a:t> De </a:t>
            </a:r>
            <a:r>
              <a:rPr lang="en-US" dirty="0" err="1"/>
              <a:t>Artes</a:t>
            </a:r>
            <a:r>
              <a:rPr lang="en-US" dirty="0"/>
              <a:t> Y </a:t>
            </a:r>
            <a:r>
              <a:rPr lang="en-US" dirty="0" err="1"/>
              <a:t>Humanidades</a:t>
            </a:r>
            <a:r>
              <a:rPr lang="en-US" dirty="0"/>
              <a:t>, 02 Aug. 2014. Web. 13 May 2015. &lt;http%3A%2F%2Frevistaperifrasis.uniandes.edu.co%2Findex.php%3Foption%3Dcom_content%26view%3Darticle%26id%3D194%253Ade-una-sujeto-femenina-a-una-sujeto-mujer-critica-pedagogias-del-cuerpo-en-languidez-y-ocre-de-alfonsina-storni%26catid%3D38%253Aindice%26lang%3Des&gt;.</a:t>
            </a:r>
          </a:p>
          <a:p>
            <a:endParaRPr lang="en-US" dirty="0"/>
          </a:p>
        </p:txBody>
      </p:sp>
    </p:spTree>
    <p:extLst>
      <p:ext uri="{BB962C8B-B14F-4D97-AF65-F5344CB8AC3E}">
        <p14:creationId xmlns:p14="http://schemas.microsoft.com/office/powerpoint/2010/main" val="1981863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99708"/>
            <a:ext cx="7313613" cy="3082644"/>
          </a:xfrm>
        </p:spPr>
        <p:txBody>
          <a:bodyPr/>
          <a:lstStyle/>
          <a:p>
            <a:r>
              <a:rPr lang="en-US" sz="6600" b="1" dirty="0" smtClean="0"/>
              <a:t>Thank you!!!</a:t>
            </a:r>
            <a:endParaRPr lang="en-US" sz="6600" b="1" dirty="0"/>
          </a:p>
        </p:txBody>
      </p:sp>
    </p:spTree>
    <p:extLst>
      <p:ext uri="{BB962C8B-B14F-4D97-AF65-F5344CB8AC3E}">
        <p14:creationId xmlns:p14="http://schemas.microsoft.com/office/powerpoint/2010/main" val="5991103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Questions</a:t>
            </a:r>
            <a:endParaRPr lang="en-US" b="1" dirty="0"/>
          </a:p>
        </p:txBody>
      </p:sp>
      <p:sp>
        <p:nvSpPr>
          <p:cNvPr id="3" name="Content Placeholder 2"/>
          <p:cNvSpPr>
            <a:spLocks noGrp="1"/>
          </p:cNvSpPr>
          <p:nvPr>
            <p:ph idx="1"/>
          </p:nvPr>
        </p:nvSpPr>
        <p:spPr/>
        <p:txBody>
          <a:bodyPr/>
          <a:lstStyle/>
          <a:p>
            <a:pPr marL="0" indent="0">
              <a:buNone/>
            </a:pPr>
            <a:endParaRPr lang="en-US" dirty="0"/>
          </a:p>
          <a:p>
            <a:r>
              <a:rPr lang="en-US" dirty="0" smtClean="0"/>
              <a:t>What is the women’s role in Latin America society in early twentieth century?</a:t>
            </a:r>
          </a:p>
          <a:p>
            <a:r>
              <a:rPr lang="en-US" dirty="0" smtClean="0"/>
              <a:t>How does Alfonsina react to the role of “ La </a:t>
            </a:r>
            <a:r>
              <a:rPr lang="en-US" dirty="0" err="1" smtClean="0"/>
              <a:t>Señorita</a:t>
            </a:r>
            <a:r>
              <a:rPr lang="en-US" dirty="0" smtClean="0"/>
              <a:t>”?</a:t>
            </a:r>
          </a:p>
          <a:p>
            <a:r>
              <a:rPr lang="en-US" dirty="0"/>
              <a:t>How does Alfonsina Storni portrayals feminism in her literary works? </a:t>
            </a:r>
          </a:p>
        </p:txBody>
      </p:sp>
    </p:spTree>
    <p:extLst>
      <p:ext uri="{BB962C8B-B14F-4D97-AF65-F5344CB8AC3E}">
        <p14:creationId xmlns:p14="http://schemas.microsoft.com/office/powerpoint/2010/main" val="33911012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did I chose this topic?</a:t>
            </a:r>
            <a:endParaRPr lang="en-US" b="1" dirty="0"/>
          </a:p>
        </p:txBody>
      </p:sp>
      <p:sp>
        <p:nvSpPr>
          <p:cNvPr id="3" name="Content Placeholder 2"/>
          <p:cNvSpPr>
            <a:spLocks noGrp="1"/>
          </p:cNvSpPr>
          <p:nvPr>
            <p:ph idx="1"/>
          </p:nvPr>
        </p:nvSpPr>
        <p:spPr/>
        <p:txBody>
          <a:bodyPr/>
          <a:lstStyle/>
          <a:p>
            <a:r>
              <a:rPr lang="en-US" dirty="0" smtClean="0"/>
              <a:t>I chose this topic because…</a:t>
            </a:r>
          </a:p>
          <a:p>
            <a:r>
              <a:rPr lang="en-US" dirty="0" smtClean="0"/>
              <a:t>I wanted to learn about how women have been depraved of equal rights.</a:t>
            </a:r>
          </a:p>
          <a:p>
            <a:r>
              <a:rPr lang="en-US" dirty="0" smtClean="0"/>
              <a:t>I wanted to discover what inspired women to become feminist writers.</a:t>
            </a:r>
            <a:endParaRPr lang="en-US" dirty="0"/>
          </a:p>
        </p:txBody>
      </p:sp>
    </p:spTree>
    <p:extLst>
      <p:ext uri="{BB962C8B-B14F-4D97-AF65-F5344CB8AC3E}">
        <p14:creationId xmlns:p14="http://schemas.microsoft.com/office/powerpoint/2010/main" val="9576054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Significance of my Study</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My investigation demonstrates how Alfonsina Storni represents women who have no voice in a system where men have had all power. At the beginning of the twentieth-century, she defied Argentine society by exposing and rejecting men’s disregard for women</a:t>
            </a:r>
            <a:r>
              <a:rPr lang="en-US" dirty="0"/>
              <a:t>. Storni breaks the moral and social rules </a:t>
            </a:r>
            <a:r>
              <a:rPr lang="en-US" dirty="0" smtClean="0"/>
              <a:t>in her poetry where she exposes men’s disregard toward women which is relative to their attitude and treatment to women.  </a:t>
            </a:r>
          </a:p>
          <a:p>
            <a:pPr>
              <a:buFont typeface="Arial"/>
              <a:buChar char="•"/>
            </a:pPr>
            <a:endParaRPr lang="en-US" dirty="0"/>
          </a:p>
          <a:p>
            <a:pPr>
              <a:buFont typeface="Arial"/>
              <a:buChar char="•"/>
            </a:pPr>
            <a:endParaRPr lang="en-US" dirty="0" smtClean="0"/>
          </a:p>
        </p:txBody>
      </p:sp>
    </p:spTree>
    <p:extLst>
      <p:ext uri="{BB962C8B-B14F-4D97-AF65-F5344CB8AC3E}">
        <p14:creationId xmlns:p14="http://schemas.microsoft.com/office/powerpoint/2010/main" val="14890085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b="1" dirty="0" smtClean="0"/>
              <a:t>Definitions</a:t>
            </a:r>
            <a:endParaRPr lang="en-US" b="1" dirty="0"/>
          </a:p>
        </p:txBody>
      </p:sp>
      <p:sp>
        <p:nvSpPr>
          <p:cNvPr id="3" name="Content Placeholder 2"/>
          <p:cNvSpPr>
            <a:spLocks noGrp="1"/>
          </p:cNvSpPr>
          <p:nvPr>
            <p:ph idx="1"/>
          </p:nvPr>
        </p:nvSpPr>
        <p:spPr>
          <a:xfrm>
            <a:off x="113162" y="767065"/>
            <a:ext cx="8914534" cy="5973046"/>
          </a:xfrm>
        </p:spPr>
        <p:txBody>
          <a:bodyPr>
            <a:noAutofit/>
          </a:bodyPr>
          <a:lstStyle/>
          <a:p>
            <a:pPr marL="0" indent="0">
              <a:buNone/>
            </a:pPr>
            <a:r>
              <a:rPr lang="en-US" b="1" dirty="0" smtClean="0"/>
              <a:t>Feminism: </a:t>
            </a:r>
          </a:p>
          <a:p>
            <a:pPr marL="0" indent="0">
              <a:buNone/>
            </a:pPr>
            <a:r>
              <a:rPr lang="en-US" dirty="0" smtClean="0"/>
              <a:t>	The </a:t>
            </a:r>
            <a:r>
              <a:rPr lang="en-US" dirty="0"/>
              <a:t>advocacy of women's rights on the grounds of </a:t>
            </a:r>
            <a:r>
              <a:rPr lang="en-US" dirty="0" smtClean="0"/>
              <a:t>political</a:t>
            </a:r>
            <a:r>
              <a:rPr lang="en-US" dirty="0"/>
              <a:t>, </a:t>
            </a:r>
            <a:r>
              <a:rPr lang="en-US" dirty="0" smtClean="0"/>
              <a:t>	social</a:t>
            </a:r>
            <a:r>
              <a:rPr lang="en-US" dirty="0"/>
              <a:t>, and economic equality to men</a:t>
            </a:r>
            <a:r>
              <a:rPr lang="en-US" dirty="0" smtClean="0"/>
              <a:t>.</a:t>
            </a:r>
          </a:p>
          <a:p>
            <a:pPr marL="0" indent="0">
              <a:buNone/>
            </a:pPr>
            <a:r>
              <a:rPr lang="en-US" b="1" dirty="0" smtClean="0"/>
              <a:t>Patriarchy:</a:t>
            </a:r>
          </a:p>
          <a:p>
            <a:pPr marL="0" indent="0">
              <a:buNone/>
            </a:pPr>
            <a:r>
              <a:rPr lang="en-US" dirty="0" smtClean="0"/>
              <a:t>	A </a:t>
            </a:r>
            <a:r>
              <a:rPr lang="en-US" dirty="0"/>
              <a:t>system of society or government in which men hold the power and </a:t>
            </a:r>
            <a:r>
              <a:rPr lang="en-US" dirty="0" smtClean="0"/>
              <a:t>	women </a:t>
            </a:r>
            <a:r>
              <a:rPr lang="en-US" dirty="0"/>
              <a:t>are largely excluded from it</a:t>
            </a:r>
            <a:r>
              <a:rPr lang="en-US" dirty="0" smtClean="0"/>
              <a:t>.</a:t>
            </a:r>
          </a:p>
          <a:p>
            <a:pPr marL="0" indent="0">
              <a:buNone/>
            </a:pPr>
            <a:r>
              <a:rPr lang="en-US" b="1" dirty="0" smtClean="0"/>
              <a:t>Machismo:</a:t>
            </a:r>
          </a:p>
          <a:p>
            <a:pPr marL="0" indent="0">
              <a:buNone/>
            </a:pPr>
            <a:r>
              <a:rPr lang="en-US" dirty="0" smtClean="0"/>
              <a:t>	Strong </a:t>
            </a:r>
            <a:r>
              <a:rPr lang="en-US" dirty="0"/>
              <a:t>or aggressive masculine pride.</a:t>
            </a:r>
            <a:endParaRPr lang="en-US" b="1" dirty="0" smtClean="0"/>
          </a:p>
          <a:p>
            <a:pPr marL="0" indent="0">
              <a:buNone/>
            </a:pPr>
            <a:endParaRPr lang="en-US" b="1" dirty="0" smtClean="0"/>
          </a:p>
          <a:p>
            <a:pPr>
              <a:buFont typeface="Arial"/>
              <a:buChar char="•"/>
            </a:pPr>
            <a:endParaRPr lang="en-US" dirty="0"/>
          </a:p>
          <a:p>
            <a:pPr marL="0" indent="0">
              <a:buNone/>
            </a:pPr>
            <a:endParaRPr lang="en-US" b="1" dirty="0" smtClean="0"/>
          </a:p>
          <a:p>
            <a:pPr marL="0" indent="0">
              <a:buNone/>
            </a:pPr>
            <a:r>
              <a:rPr lang="en-US" b="1" dirty="0"/>
              <a:t>	</a:t>
            </a:r>
            <a:r>
              <a:rPr lang="en-US" b="1" dirty="0" smtClean="0"/>
              <a:t> </a:t>
            </a:r>
            <a:endParaRPr lang="en-US" b="1" dirty="0"/>
          </a:p>
        </p:txBody>
      </p:sp>
    </p:spTree>
    <p:extLst>
      <p:ext uri="{BB962C8B-B14F-4D97-AF65-F5344CB8AC3E}">
        <p14:creationId xmlns:p14="http://schemas.microsoft.com/office/powerpoint/2010/main" val="15098815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39582" y="364670"/>
            <a:ext cx="3944124" cy="2321380"/>
          </a:xfrm>
        </p:spPr>
        <p:txBody>
          <a:bodyPr/>
          <a:lstStyle/>
          <a:p>
            <a:pPr algn="ctr"/>
            <a:r>
              <a:rPr lang="en-US" sz="4000" b="1" dirty="0" smtClean="0"/>
              <a:t>Feminist Women in Literature during the XX Century </a:t>
            </a:r>
            <a:endParaRPr lang="en-US" sz="4000" b="1" dirty="0"/>
          </a:p>
        </p:txBody>
      </p:sp>
      <p:sp>
        <p:nvSpPr>
          <p:cNvPr id="10" name="Text Placeholder 9"/>
          <p:cNvSpPr>
            <a:spLocks noGrp="1"/>
          </p:cNvSpPr>
          <p:nvPr>
            <p:ph type="body" sz="half" idx="2"/>
          </p:nvPr>
        </p:nvSpPr>
        <p:spPr>
          <a:xfrm>
            <a:off x="5017544" y="2699982"/>
            <a:ext cx="3566160" cy="3901806"/>
          </a:xfrm>
        </p:spPr>
        <p:txBody>
          <a:bodyPr/>
          <a:lstStyle/>
          <a:p>
            <a:pPr marL="342900" indent="-342900">
              <a:buFont typeface="Arial"/>
              <a:buChar char="•"/>
            </a:pPr>
            <a:r>
              <a:rPr lang="en-US" sz="2400" dirty="0" smtClean="0"/>
              <a:t>Gabriela Mistral, Juana de Ibarbourou</a:t>
            </a:r>
            <a:r>
              <a:rPr lang="en-US" sz="2400" dirty="0"/>
              <a:t> </a:t>
            </a:r>
            <a:r>
              <a:rPr lang="en-US" sz="2400" dirty="0" smtClean="0"/>
              <a:t>and Alfonsina Storni.</a:t>
            </a:r>
          </a:p>
          <a:p>
            <a:endParaRPr lang="en-US" sz="2400" dirty="0" smtClean="0"/>
          </a:p>
          <a:p>
            <a:pPr marL="342900" indent="-342900">
              <a:buFont typeface="Arial"/>
              <a:buChar char="•"/>
            </a:pPr>
            <a:r>
              <a:rPr lang="en-US" sz="2400" dirty="0" smtClean="0"/>
              <a:t>The central idea in their literary works was the role of women in society.</a:t>
            </a:r>
          </a:p>
          <a:p>
            <a:pPr marL="342900" indent="-342900">
              <a:buFont typeface="Arial"/>
              <a:buChar char="•"/>
            </a:pPr>
            <a:endParaRPr lang="en-US" dirty="0"/>
          </a:p>
        </p:txBody>
      </p:sp>
      <p:pic>
        <p:nvPicPr>
          <p:cNvPr id="11" name="Picture Placeholder 10"/>
          <p:cNvPicPr>
            <a:picLocks noGrp="1" noChangeAspect="1"/>
          </p:cNvPicPr>
          <p:nvPr>
            <p:ph type="pic" sz="quarter" idx="14"/>
          </p:nvPr>
        </p:nvPicPr>
        <p:blipFill>
          <a:blip r:embed="rId2"/>
          <a:srcRect l="13335" r="13335"/>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5988318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p:sp>
      <p:pic>
        <p:nvPicPr>
          <p:cNvPr id="4" name="Content Placeholder 3"/>
          <p:cNvPicPr>
            <a:picLocks noGrp="1" noChangeAspect="1"/>
          </p:cNvPicPr>
          <p:nvPr>
            <p:ph type="pic" sz="quarter" idx="15"/>
          </p:nvPr>
        </p:nvPicPr>
        <p:blipFill>
          <a:blip r:embed="rId2"/>
          <a:srcRect l="11912" r="11912"/>
          <a:stretch>
            <a:fillRect/>
          </a:stretch>
        </p:blipFill>
        <p:spPr>
          <a:xfrm rot="232774">
            <a:off x="347663" y="403225"/>
            <a:ext cx="3703637" cy="2697163"/>
          </a:xfrm>
          <a:prstGeom prst="rect">
            <a:avLst/>
          </a:prstGeom>
        </p:spPr>
      </p:pic>
      <p:sp>
        <p:nvSpPr>
          <p:cNvPr id="6" name="Text Placeholder 5"/>
          <p:cNvSpPr>
            <a:spLocks noGrp="1"/>
          </p:cNvSpPr>
          <p:nvPr>
            <p:ph type="body" sz="half" idx="2"/>
          </p:nvPr>
        </p:nvSpPr>
        <p:spPr>
          <a:xfrm>
            <a:off x="5013431" y="440119"/>
            <a:ext cx="3787943" cy="6138395"/>
          </a:xfrm>
        </p:spPr>
        <p:txBody>
          <a:bodyPr>
            <a:normAutofit lnSpcReduction="10000"/>
          </a:bodyPr>
          <a:lstStyle/>
          <a:p>
            <a:pPr marL="342900" indent="-342900">
              <a:buFont typeface="Arial"/>
              <a:buChar char="•"/>
            </a:pPr>
            <a:r>
              <a:rPr lang="en-US" sz="2400" dirty="0"/>
              <a:t>In 1938, These three great figures feminists met in the university of Montevideo, Uruguay to give a lecture to the students about how creating poetry and of the roll that they give him to the woman in his poetry. </a:t>
            </a:r>
            <a:endParaRPr lang="en-US" sz="2400" dirty="0" smtClean="0"/>
          </a:p>
          <a:p>
            <a:pPr marL="342900" indent="-342900">
              <a:buFont typeface="Arial"/>
              <a:buChar char="•"/>
            </a:pPr>
            <a:r>
              <a:rPr lang="en-US" sz="2400" dirty="0" smtClean="0"/>
              <a:t>Its </a:t>
            </a:r>
            <a:r>
              <a:rPr lang="en-US" sz="2400" dirty="0"/>
              <a:t>encounter caused history </a:t>
            </a:r>
            <a:r>
              <a:rPr lang="en-US" sz="2400" dirty="0" smtClean="0"/>
              <a:t>because their work was </a:t>
            </a:r>
            <a:r>
              <a:rPr lang="en-US" sz="2400" dirty="0"/>
              <a:t>not accepted in their country of origin and even so they transcended opposite by </a:t>
            </a:r>
            <a:r>
              <a:rPr lang="en-US" sz="2400" dirty="0" smtClean="0"/>
              <a:t>their </a:t>
            </a:r>
            <a:r>
              <a:rPr lang="en-US" sz="2400" dirty="0"/>
              <a:t>controversial </a:t>
            </a:r>
            <a:r>
              <a:rPr lang="en-US" sz="2400" dirty="0" smtClean="0"/>
              <a:t>message against the rules imposed by men. </a:t>
            </a:r>
            <a:endParaRPr lang="en-US" sz="2400" dirty="0"/>
          </a:p>
        </p:txBody>
      </p:sp>
      <p:pic>
        <p:nvPicPr>
          <p:cNvPr id="8" name="Content Placeholder 2"/>
          <p:cNvPicPr>
            <a:picLocks noChangeAspect="1"/>
          </p:cNvPicPr>
          <p:nvPr/>
        </p:nvPicPr>
        <p:blipFill>
          <a:blip r:embed="rId3">
            <a:biLevel thresh="75000"/>
          </a:blip>
          <a:srcRect l="-42830" r="-42830"/>
          <a:stretch>
            <a:fillRect/>
          </a:stretch>
        </p:blipFill>
        <p:spPr>
          <a:xfrm rot="21204088">
            <a:off x="214298" y="3981740"/>
            <a:ext cx="4102829" cy="2216278"/>
          </a:xfrm>
          <a:prstGeom prst="rect">
            <a:avLst/>
          </a:prstGeom>
        </p:spPr>
      </p:pic>
    </p:spTree>
    <p:extLst>
      <p:ext uri="{BB962C8B-B14F-4D97-AF65-F5344CB8AC3E}">
        <p14:creationId xmlns:p14="http://schemas.microsoft.com/office/powerpoint/2010/main" val="20680047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017546" y="1359780"/>
            <a:ext cx="3566160" cy="1162050"/>
          </a:xfrm>
        </p:spPr>
        <p:txBody>
          <a:bodyPr/>
          <a:lstStyle/>
          <a:p>
            <a:r>
              <a:rPr lang="en-US" sz="4000" dirty="0" smtClean="0"/>
              <a:t>Storni </a:t>
            </a:r>
            <a:r>
              <a:rPr lang="en-US" sz="4000" dirty="0"/>
              <a:t>was most outstanding between the </a:t>
            </a:r>
            <a:r>
              <a:rPr lang="en-US" sz="4000" dirty="0" smtClean="0"/>
              <a:t>three because…</a:t>
            </a:r>
            <a:endParaRPr lang="en-US" sz="4000" dirty="0"/>
          </a:p>
        </p:txBody>
      </p:sp>
      <p:sp>
        <p:nvSpPr>
          <p:cNvPr id="15" name="Text Placeholder 14"/>
          <p:cNvSpPr>
            <a:spLocks noGrp="1"/>
          </p:cNvSpPr>
          <p:nvPr>
            <p:ph type="body" sz="half" idx="2"/>
          </p:nvPr>
        </p:nvSpPr>
        <p:spPr>
          <a:xfrm>
            <a:off x="5017546" y="2521830"/>
            <a:ext cx="3566160" cy="3897016"/>
          </a:xfrm>
        </p:spPr>
        <p:txBody>
          <a:bodyPr>
            <a:noAutofit/>
          </a:bodyPr>
          <a:lstStyle/>
          <a:p>
            <a:pPr marL="342900" indent="-342900">
              <a:buFont typeface="Arial"/>
              <a:buChar char="•"/>
            </a:pPr>
            <a:r>
              <a:rPr lang="en-US" sz="2300" dirty="0"/>
              <a:t>Her criticism towards men was more direct and strong</a:t>
            </a:r>
          </a:p>
          <a:p>
            <a:pPr marL="342900" indent="-342900">
              <a:buFont typeface="Arial"/>
              <a:buChar char="•"/>
            </a:pPr>
            <a:r>
              <a:rPr lang="en-US" sz="2300" dirty="0" smtClean="0"/>
              <a:t>She </a:t>
            </a:r>
            <a:r>
              <a:rPr lang="en-US" sz="2300" dirty="0"/>
              <a:t>freely talk about issues that Mistral and Ibarbourou did not dare to speak so </a:t>
            </a:r>
            <a:r>
              <a:rPr lang="en-US" sz="2300" dirty="0" smtClean="0"/>
              <a:t>openly</a:t>
            </a:r>
          </a:p>
          <a:p>
            <a:pPr marL="342900" indent="-342900">
              <a:buFont typeface="Arial"/>
              <a:buChar char="•"/>
            </a:pPr>
            <a:r>
              <a:rPr lang="en-US" sz="2300" dirty="0" smtClean="0"/>
              <a:t>She </a:t>
            </a:r>
            <a:r>
              <a:rPr lang="en-US" sz="2300" dirty="0"/>
              <a:t>was the most prominent </a:t>
            </a:r>
            <a:r>
              <a:rPr lang="en-US" sz="2300" dirty="0" smtClean="0"/>
              <a:t>in controversial </a:t>
            </a:r>
            <a:r>
              <a:rPr lang="en-US" sz="2300" dirty="0"/>
              <a:t>issues like </a:t>
            </a:r>
            <a:r>
              <a:rPr lang="en-US" sz="2300" dirty="0" smtClean="0"/>
              <a:t>sex</a:t>
            </a:r>
            <a:r>
              <a:rPr lang="en-US" sz="2300" dirty="0"/>
              <a:t> </a:t>
            </a:r>
            <a:r>
              <a:rPr lang="en-US" sz="2300" dirty="0" smtClean="0"/>
              <a:t>and love</a:t>
            </a:r>
          </a:p>
        </p:txBody>
      </p:sp>
      <p:pic>
        <p:nvPicPr>
          <p:cNvPr id="13" name="Picture Placeholder 12"/>
          <p:cNvPicPr>
            <a:picLocks noGrp="1" noChangeAspect="1"/>
          </p:cNvPicPr>
          <p:nvPr>
            <p:ph type="pic" sz="quarter" idx="14"/>
          </p:nvPr>
        </p:nvPicPr>
        <p:blipFill>
          <a:blip r:embed="rId2"/>
          <a:srcRect t="-5329" b="-5329"/>
          <a:stretch>
            <a:fillRect/>
          </a:stretch>
        </p:blipFill>
        <p:spPr>
          <a:xfrm rot="21421631">
            <a:off x="808038" y="668338"/>
            <a:ext cx="3468687" cy="5124450"/>
          </a:xfrm>
          <a:prstGeom prst="rect">
            <a:avLst/>
          </a:prstGeom>
          <a:ln>
            <a:noFill/>
          </a:ln>
          <a:effectLst>
            <a:softEdge rad="112500"/>
          </a:effectLst>
        </p:spPr>
      </p:pic>
    </p:spTree>
    <p:extLst>
      <p:ext uri="{BB962C8B-B14F-4D97-AF65-F5344CB8AC3E}">
        <p14:creationId xmlns:p14="http://schemas.microsoft.com/office/powerpoint/2010/main" val="165080637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2444</TotalTime>
  <Words>2250</Words>
  <Application>Microsoft Macintosh PowerPoint</Application>
  <PresentationFormat>On-screen Show (4:3)</PresentationFormat>
  <Paragraphs>218</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Inkwell</vt:lpstr>
      <vt:lpstr>PowerPoint Presentation</vt:lpstr>
      <vt:lpstr>Abstract</vt:lpstr>
      <vt:lpstr>Research Questions</vt:lpstr>
      <vt:lpstr>Why did I chose this topic?</vt:lpstr>
      <vt:lpstr>Significance of my Study</vt:lpstr>
      <vt:lpstr>Definitions</vt:lpstr>
      <vt:lpstr>Feminist Women in Literature during the XX Century </vt:lpstr>
      <vt:lpstr>PowerPoint Presentation</vt:lpstr>
      <vt:lpstr>Storni was most outstanding between the three because…</vt:lpstr>
      <vt:lpstr>The image of “La Señorita” in Latin America </vt:lpstr>
      <vt:lpstr>Alfonsina Storni</vt:lpstr>
      <vt:lpstr>PowerPoint Presentation</vt:lpstr>
      <vt:lpstr>PowerPoint Presentation</vt:lpstr>
      <vt:lpstr>PowerPoint Presentation</vt:lpstr>
      <vt:lpstr>“Tú me quieres blanca” 1918 </vt:lpstr>
      <vt:lpstr>“Hombres Necíos” </vt:lpstr>
      <vt:lpstr>Sor Juan Inés de la Cruz</vt:lpstr>
      <vt:lpstr>“Tú me quieres blanca”</vt:lpstr>
      <vt:lpstr>PowerPoint Presentation</vt:lpstr>
      <vt:lpstr>PowerPoint Presentation</vt:lpstr>
      <vt:lpstr>PowerPoint Presentation</vt:lpstr>
      <vt:lpstr>“Hombre Pequeñito” </vt:lpstr>
      <vt:lpstr>Symbolism</vt:lpstr>
      <vt:lpstr>“La que comprende”</vt:lpstr>
      <vt:lpstr>Works Cited</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Alfonsina   Storni</dc:title>
  <dc:creator>Ana Oropeza</dc:creator>
  <cp:lastModifiedBy>Ana Oropeza</cp:lastModifiedBy>
  <cp:revision>89</cp:revision>
  <dcterms:created xsi:type="dcterms:W3CDTF">2015-02-06T05:42:02Z</dcterms:created>
  <dcterms:modified xsi:type="dcterms:W3CDTF">2015-05-14T10:06:58Z</dcterms:modified>
</cp:coreProperties>
</file>